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67" r:id="rId4"/>
    <p:sldId id="268" r:id="rId5"/>
    <p:sldId id="259" r:id="rId6"/>
    <p:sldId id="260" r:id="rId7"/>
    <p:sldId id="261" r:id="rId8"/>
    <p:sldId id="263" r:id="rId9"/>
    <p:sldId id="264" r:id="rId10"/>
    <p:sldId id="269" r:id="rId11"/>
    <p:sldId id="270" r:id="rId12"/>
    <p:sldId id="271" r:id="rId13"/>
    <p:sldId id="272" r:id="rId14"/>
    <p:sldId id="273" r:id="rId15"/>
    <p:sldId id="274" r:id="rId16"/>
    <p:sldId id="275" r:id="rId17"/>
    <p:sldId id="276" r:id="rId18"/>
    <p:sldId id="277" r:id="rId19"/>
    <p:sldId id="278" r:id="rId20"/>
    <p:sldId id="279" r:id="rId21"/>
    <p:sldId id="282" r:id="rId22"/>
    <p:sldId id="280" r:id="rId23"/>
    <p:sldId id="281" r:id="rId24"/>
    <p:sldId id="283" r:id="rId25"/>
    <p:sldId id="284" r:id="rId26"/>
    <p:sldId id="285" r:id="rId27"/>
    <p:sldId id="286" r:id="rId28"/>
    <p:sldId id="287" r:id="rId29"/>
    <p:sldId id="288" r:id="rId30"/>
    <p:sldId id="265" r:id="rId31"/>
    <p:sldId id="289" r:id="rId32"/>
    <p:sldId id="290" r:id="rId33"/>
    <p:sldId id="291"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3ADDE-7B36-AF47-D51F-02C258EECCEC}" v="1797" dt="2025-07-11T06:29:21.726"/>
    <p1510:client id="{C877D2B3-1FAF-4632-6BAE-995C964CB28D}" v="1284" dt="2025-07-09T20:06:54.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6F43C-B84F-48E2-99DE-8E45D570FF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56EE8-76E3-45A4-AC16-639D44E19573}">
      <dgm:prSet/>
      <dgm:spPr/>
      <dgm:t>
        <a:bodyPr/>
        <a:lstStyle/>
        <a:p>
          <a:pPr>
            <a:lnSpc>
              <a:spcPct val="100000"/>
            </a:lnSpc>
          </a:pPr>
          <a:r>
            <a:rPr lang="en-US" dirty="0"/>
            <a:t>Limited </a:t>
          </a:r>
          <a:r>
            <a:rPr lang="en-US" dirty="0" err="1"/>
            <a:t>ArSL</a:t>
          </a:r>
          <a:r>
            <a:rPr lang="en-US" dirty="0"/>
            <a:t> datasets.</a:t>
          </a:r>
        </a:p>
      </dgm:t>
    </dgm:pt>
    <dgm:pt modelId="{DC6ECB1E-E8F8-454D-A675-16F00013A3FD}" type="parTrans" cxnId="{0D7B621B-165F-4597-9FC9-5154B3A9847F}">
      <dgm:prSet/>
      <dgm:spPr/>
      <dgm:t>
        <a:bodyPr/>
        <a:lstStyle/>
        <a:p>
          <a:endParaRPr lang="en-US"/>
        </a:p>
      </dgm:t>
    </dgm:pt>
    <dgm:pt modelId="{E40B06AC-EC07-4494-9DB8-13D66B201958}" type="sibTrans" cxnId="{0D7B621B-165F-4597-9FC9-5154B3A9847F}">
      <dgm:prSet/>
      <dgm:spPr/>
      <dgm:t>
        <a:bodyPr/>
        <a:lstStyle/>
        <a:p>
          <a:endParaRPr lang="en-US"/>
        </a:p>
      </dgm:t>
    </dgm:pt>
    <dgm:pt modelId="{3587ABC0-94A8-4047-BF87-A806422A6B3C}">
      <dgm:prSet/>
      <dgm:spPr/>
      <dgm:t>
        <a:bodyPr/>
        <a:lstStyle/>
        <a:p>
          <a:pPr>
            <a:lnSpc>
              <a:spcPct val="100000"/>
            </a:lnSpc>
          </a:pPr>
          <a:r>
            <a:rPr lang="en-US" dirty="0"/>
            <a:t>High variability in gestures.</a:t>
          </a:r>
        </a:p>
      </dgm:t>
    </dgm:pt>
    <dgm:pt modelId="{7C9A35EB-D260-49E8-81B2-A3B3E76BA143}" type="parTrans" cxnId="{B79AA662-AE81-4D37-AA6D-16C8705FA85E}">
      <dgm:prSet/>
      <dgm:spPr/>
      <dgm:t>
        <a:bodyPr/>
        <a:lstStyle/>
        <a:p>
          <a:endParaRPr lang="en-US"/>
        </a:p>
      </dgm:t>
    </dgm:pt>
    <dgm:pt modelId="{6E5BA4CD-FD63-4A14-8FE8-77EEF6B569F3}" type="sibTrans" cxnId="{B79AA662-AE81-4D37-AA6D-16C8705FA85E}">
      <dgm:prSet/>
      <dgm:spPr/>
      <dgm:t>
        <a:bodyPr/>
        <a:lstStyle/>
        <a:p>
          <a:endParaRPr lang="en-US"/>
        </a:p>
      </dgm:t>
    </dgm:pt>
    <dgm:pt modelId="{8861EA5F-D672-46F9-9C7A-FB997C90AA96}">
      <dgm:prSet/>
      <dgm:spPr/>
      <dgm:t>
        <a:bodyPr/>
        <a:lstStyle/>
        <a:p>
          <a:pPr>
            <a:lnSpc>
              <a:spcPct val="100000"/>
            </a:lnSpc>
          </a:pPr>
          <a:r>
            <a:rPr lang="en-US" dirty="0"/>
            <a:t>Real-time performance on </a:t>
          </a:r>
          <a:r>
            <a:rPr lang="en-US" dirty="0">
              <a:latin typeface="Neue Haas Grotesk Text Pro"/>
            </a:rPr>
            <a:t>low-end</a:t>
          </a:r>
          <a:r>
            <a:rPr lang="en-US" dirty="0"/>
            <a:t> devices.</a:t>
          </a:r>
        </a:p>
      </dgm:t>
    </dgm:pt>
    <dgm:pt modelId="{248A55DC-E772-41B5-83A2-45D0173732A2}" type="parTrans" cxnId="{4BBBA0D9-2920-47C8-8A83-57B221C99343}">
      <dgm:prSet/>
      <dgm:spPr/>
      <dgm:t>
        <a:bodyPr/>
        <a:lstStyle/>
        <a:p>
          <a:endParaRPr lang="en-US"/>
        </a:p>
      </dgm:t>
    </dgm:pt>
    <dgm:pt modelId="{13030066-6C8A-4A8B-918A-5FF41FD8F349}" type="sibTrans" cxnId="{4BBBA0D9-2920-47C8-8A83-57B221C99343}">
      <dgm:prSet/>
      <dgm:spPr/>
      <dgm:t>
        <a:bodyPr/>
        <a:lstStyle/>
        <a:p>
          <a:endParaRPr lang="en-US"/>
        </a:p>
      </dgm:t>
    </dgm:pt>
    <dgm:pt modelId="{853FF673-DCE9-4CF2-A9CD-7A884331A8D2}" type="pres">
      <dgm:prSet presAssocID="{8656F43C-B84F-48E2-99DE-8E45D570FF77}" presName="root" presStyleCnt="0">
        <dgm:presLayoutVars>
          <dgm:dir/>
          <dgm:resizeHandles val="exact"/>
        </dgm:presLayoutVars>
      </dgm:prSet>
      <dgm:spPr/>
    </dgm:pt>
    <dgm:pt modelId="{556CF54F-5BDD-4ED3-975A-8BFA275859D3}" type="pres">
      <dgm:prSet presAssocID="{1D556EE8-76E3-45A4-AC16-639D44E19573}" presName="compNode" presStyleCnt="0"/>
      <dgm:spPr/>
    </dgm:pt>
    <dgm:pt modelId="{618FA4F3-EEFC-4796-8169-843D3CF29AF5}" type="pres">
      <dgm:prSet presAssocID="{1D556EE8-76E3-45A4-AC16-639D44E19573}" presName="bgRect" presStyleLbl="bgShp" presStyleIdx="0" presStyleCnt="3"/>
      <dgm:spPr/>
    </dgm:pt>
    <dgm:pt modelId="{EA6B76E0-3135-4194-8595-20D8D7ED378C}" type="pres">
      <dgm:prSet presAssocID="{1D556EE8-76E3-45A4-AC16-639D44E195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B2BA9FA-793A-4D29-AF0D-6A581F30585E}" type="pres">
      <dgm:prSet presAssocID="{1D556EE8-76E3-45A4-AC16-639D44E19573}" presName="spaceRect" presStyleCnt="0"/>
      <dgm:spPr/>
    </dgm:pt>
    <dgm:pt modelId="{85B063E3-574E-41CA-8D9F-64C23A760E42}" type="pres">
      <dgm:prSet presAssocID="{1D556EE8-76E3-45A4-AC16-639D44E19573}" presName="parTx" presStyleLbl="revTx" presStyleIdx="0" presStyleCnt="3">
        <dgm:presLayoutVars>
          <dgm:chMax val="0"/>
          <dgm:chPref val="0"/>
        </dgm:presLayoutVars>
      </dgm:prSet>
      <dgm:spPr/>
    </dgm:pt>
    <dgm:pt modelId="{453FDFD1-D9A4-464C-A2F3-DEDF21F08B6B}" type="pres">
      <dgm:prSet presAssocID="{E40B06AC-EC07-4494-9DB8-13D66B201958}" presName="sibTrans" presStyleCnt="0"/>
      <dgm:spPr/>
    </dgm:pt>
    <dgm:pt modelId="{ACDE9D78-0652-4252-8DC2-97F461BFE6E0}" type="pres">
      <dgm:prSet presAssocID="{3587ABC0-94A8-4047-BF87-A806422A6B3C}" presName="compNode" presStyleCnt="0"/>
      <dgm:spPr/>
    </dgm:pt>
    <dgm:pt modelId="{BC4C686F-2B26-4D27-B5BE-236146FC685A}" type="pres">
      <dgm:prSet presAssocID="{3587ABC0-94A8-4047-BF87-A806422A6B3C}" presName="bgRect" presStyleLbl="bgShp" presStyleIdx="1" presStyleCnt="3"/>
      <dgm:spPr/>
    </dgm:pt>
    <dgm:pt modelId="{AE6D780C-624B-4DC0-81E4-FBC68D258676}" type="pres">
      <dgm:prSet presAssocID="{3587ABC0-94A8-4047-BF87-A806422A6B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tecting Hand"/>
        </a:ext>
      </dgm:extLst>
    </dgm:pt>
    <dgm:pt modelId="{6E14ADF5-3353-4D3B-B32E-E8F11C447D37}" type="pres">
      <dgm:prSet presAssocID="{3587ABC0-94A8-4047-BF87-A806422A6B3C}" presName="spaceRect" presStyleCnt="0"/>
      <dgm:spPr/>
    </dgm:pt>
    <dgm:pt modelId="{AEA7448B-8080-4724-B0A7-5A181CF8FD8A}" type="pres">
      <dgm:prSet presAssocID="{3587ABC0-94A8-4047-BF87-A806422A6B3C}" presName="parTx" presStyleLbl="revTx" presStyleIdx="1" presStyleCnt="3">
        <dgm:presLayoutVars>
          <dgm:chMax val="0"/>
          <dgm:chPref val="0"/>
        </dgm:presLayoutVars>
      </dgm:prSet>
      <dgm:spPr/>
    </dgm:pt>
    <dgm:pt modelId="{98C00D13-367C-4E84-A6D9-A84E80DFD2CB}" type="pres">
      <dgm:prSet presAssocID="{6E5BA4CD-FD63-4A14-8FE8-77EEF6B569F3}" presName="sibTrans" presStyleCnt="0"/>
      <dgm:spPr/>
    </dgm:pt>
    <dgm:pt modelId="{E9709212-AF29-4B54-9B89-B5264375A5C2}" type="pres">
      <dgm:prSet presAssocID="{8861EA5F-D672-46F9-9C7A-FB997C90AA96}" presName="compNode" presStyleCnt="0"/>
      <dgm:spPr/>
    </dgm:pt>
    <dgm:pt modelId="{47C15F50-3F30-46BC-86B9-8126BE34AB43}" type="pres">
      <dgm:prSet presAssocID="{8861EA5F-D672-46F9-9C7A-FB997C90AA96}" presName="bgRect" presStyleLbl="bgShp" presStyleIdx="2" presStyleCnt="3"/>
      <dgm:spPr/>
    </dgm:pt>
    <dgm:pt modelId="{BCB9B0C2-8ECE-4D41-9B5F-64D553B9F5A9}" type="pres">
      <dgm:prSet presAssocID="{8861EA5F-D672-46F9-9C7A-FB997C90AA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859B767-DE0C-4520-B7E9-7C195C35B463}" type="pres">
      <dgm:prSet presAssocID="{8861EA5F-D672-46F9-9C7A-FB997C90AA96}" presName="spaceRect" presStyleCnt="0"/>
      <dgm:spPr/>
    </dgm:pt>
    <dgm:pt modelId="{8EDD8646-54D9-4A1B-8330-CF24909CA4F8}" type="pres">
      <dgm:prSet presAssocID="{8861EA5F-D672-46F9-9C7A-FB997C90AA96}" presName="parTx" presStyleLbl="revTx" presStyleIdx="2" presStyleCnt="3">
        <dgm:presLayoutVars>
          <dgm:chMax val="0"/>
          <dgm:chPref val="0"/>
        </dgm:presLayoutVars>
      </dgm:prSet>
      <dgm:spPr/>
    </dgm:pt>
  </dgm:ptLst>
  <dgm:cxnLst>
    <dgm:cxn modelId="{0D7B621B-165F-4597-9FC9-5154B3A9847F}" srcId="{8656F43C-B84F-48E2-99DE-8E45D570FF77}" destId="{1D556EE8-76E3-45A4-AC16-639D44E19573}" srcOrd="0" destOrd="0" parTransId="{DC6ECB1E-E8F8-454D-A675-16F00013A3FD}" sibTransId="{E40B06AC-EC07-4494-9DB8-13D66B201958}"/>
    <dgm:cxn modelId="{B79AA662-AE81-4D37-AA6D-16C8705FA85E}" srcId="{8656F43C-B84F-48E2-99DE-8E45D570FF77}" destId="{3587ABC0-94A8-4047-BF87-A806422A6B3C}" srcOrd="1" destOrd="0" parTransId="{7C9A35EB-D260-49E8-81B2-A3B3E76BA143}" sibTransId="{6E5BA4CD-FD63-4A14-8FE8-77EEF6B569F3}"/>
    <dgm:cxn modelId="{E542C847-4C4B-4B18-9D87-5E9D82F5FF33}" type="presOf" srcId="{3587ABC0-94A8-4047-BF87-A806422A6B3C}" destId="{AEA7448B-8080-4724-B0A7-5A181CF8FD8A}" srcOrd="0" destOrd="0" presId="urn:microsoft.com/office/officeart/2018/2/layout/IconVerticalSolidList"/>
    <dgm:cxn modelId="{A9F66B77-0595-46EC-BD69-234FEEF0D1D5}" type="presOf" srcId="{8861EA5F-D672-46F9-9C7A-FB997C90AA96}" destId="{8EDD8646-54D9-4A1B-8330-CF24909CA4F8}" srcOrd="0" destOrd="0" presId="urn:microsoft.com/office/officeart/2018/2/layout/IconVerticalSolidList"/>
    <dgm:cxn modelId="{1E45C19F-A2B7-49F7-9F46-B844B35B4C1E}" type="presOf" srcId="{8656F43C-B84F-48E2-99DE-8E45D570FF77}" destId="{853FF673-DCE9-4CF2-A9CD-7A884331A8D2}" srcOrd="0" destOrd="0" presId="urn:microsoft.com/office/officeart/2018/2/layout/IconVerticalSolidList"/>
    <dgm:cxn modelId="{FC941BD4-D273-4A04-A87B-F29607C62A71}" type="presOf" srcId="{1D556EE8-76E3-45A4-AC16-639D44E19573}" destId="{85B063E3-574E-41CA-8D9F-64C23A760E42}" srcOrd="0" destOrd="0" presId="urn:microsoft.com/office/officeart/2018/2/layout/IconVerticalSolidList"/>
    <dgm:cxn modelId="{4BBBA0D9-2920-47C8-8A83-57B221C99343}" srcId="{8656F43C-B84F-48E2-99DE-8E45D570FF77}" destId="{8861EA5F-D672-46F9-9C7A-FB997C90AA96}" srcOrd="2" destOrd="0" parTransId="{248A55DC-E772-41B5-83A2-45D0173732A2}" sibTransId="{13030066-6C8A-4A8B-918A-5FF41FD8F349}"/>
    <dgm:cxn modelId="{EC6421F4-4E51-444D-A818-73E88BE764E2}" type="presParOf" srcId="{853FF673-DCE9-4CF2-A9CD-7A884331A8D2}" destId="{556CF54F-5BDD-4ED3-975A-8BFA275859D3}" srcOrd="0" destOrd="0" presId="urn:microsoft.com/office/officeart/2018/2/layout/IconVerticalSolidList"/>
    <dgm:cxn modelId="{67FD1A81-CD0E-46A9-B0AB-4A2500D3DF60}" type="presParOf" srcId="{556CF54F-5BDD-4ED3-975A-8BFA275859D3}" destId="{618FA4F3-EEFC-4796-8169-843D3CF29AF5}" srcOrd="0" destOrd="0" presId="urn:microsoft.com/office/officeart/2018/2/layout/IconVerticalSolidList"/>
    <dgm:cxn modelId="{5CA40A79-069B-4687-9E17-95DD46B56216}" type="presParOf" srcId="{556CF54F-5BDD-4ED3-975A-8BFA275859D3}" destId="{EA6B76E0-3135-4194-8595-20D8D7ED378C}" srcOrd="1" destOrd="0" presId="urn:microsoft.com/office/officeart/2018/2/layout/IconVerticalSolidList"/>
    <dgm:cxn modelId="{99EC71BE-8A75-4DF7-9F8E-032C7D5ABEF7}" type="presParOf" srcId="{556CF54F-5BDD-4ED3-975A-8BFA275859D3}" destId="{EB2BA9FA-793A-4D29-AF0D-6A581F30585E}" srcOrd="2" destOrd="0" presId="urn:microsoft.com/office/officeart/2018/2/layout/IconVerticalSolidList"/>
    <dgm:cxn modelId="{15AF9AF3-39BC-42D2-AF6A-A79B19139A17}" type="presParOf" srcId="{556CF54F-5BDD-4ED3-975A-8BFA275859D3}" destId="{85B063E3-574E-41CA-8D9F-64C23A760E42}" srcOrd="3" destOrd="0" presId="urn:microsoft.com/office/officeart/2018/2/layout/IconVerticalSolidList"/>
    <dgm:cxn modelId="{E2F3CBA6-984E-46B6-8DFB-3D793D40C0D4}" type="presParOf" srcId="{853FF673-DCE9-4CF2-A9CD-7A884331A8D2}" destId="{453FDFD1-D9A4-464C-A2F3-DEDF21F08B6B}" srcOrd="1" destOrd="0" presId="urn:microsoft.com/office/officeart/2018/2/layout/IconVerticalSolidList"/>
    <dgm:cxn modelId="{020ED600-AFBF-46CD-B368-A36E2BE03539}" type="presParOf" srcId="{853FF673-DCE9-4CF2-A9CD-7A884331A8D2}" destId="{ACDE9D78-0652-4252-8DC2-97F461BFE6E0}" srcOrd="2" destOrd="0" presId="urn:microsoft.com/office/officeart/2018/2/layout/IconVerticalSolidList"/>
    <dgm:cxn modelId="{4FC2680D-00A5-4DF1-9AEB-D1FDE2B4F8E3}" type="presParOf" srcId="{ACDE9D78-0652-4252-8DC2-97F461BFE6E0}" destId="{BC4C686F-2B26-4D27-B5BE-236146FC685A}" srcOrd="0" destOrd="0" presId="urn:microsoft.com/office/officeart/2018/2/layout/IconVerticalSolidList"/>
    <dgm:cxn modelId="{5C0F2398-D6AE-472E-8040-862C8E99B49F}" type="presParOf" srcId="{ACDE9D78-0652-4252-8DC2-97F461BFE6E0}" destId="{AE6D780C-624B-4DC0-81E4-FBC68D258676}" srcOrd="1" destOrd="0" presId="urn:microsoft.com/office/officeart/2018/2/layout/IconVerticalSolidList"/>
    <dgm:cxn modelId="{239E6714-0205-43B6-AE7C-B11A1458AF75}" type="presParOf" srcId="{ACDE9D78-0652-4252-8DC2-97F461BFE6E0}" destId="{6E14ADF5-3353-4D3B-B32E-E8F11C447D37}" srcOrd="2" destOrd="0" presId="urn:microsoft.com/office/officeart/2018/2/layout/IconVerticalSolidList"/>
    <dgm:cxn modelId="{BC88E8F7-AEB7-4ED3-8C96-0FB9D25AAC38}" type="presParOf" srcId="{ACDE9D78-0652-4252-8DC2-97F461BFE6E0}" destId="{AEA7448B-8080-4724-B0A7-5A181CF8FD8A}" srcOrd="3" destOrd="0" presId="urn:microsoft.com/office/officeart/2018/2/layout/IconVerticalSolidList"/>
    <dgm:cxn modelId="{D0307E52-FA10-4709-A02E-1607BE3CD034}" type="presParOf" srcId="{853FF673-DCE9-4CF2-A9CD-7A884331A8D2}" destId="{98C00D13-367C-4E84-A6D9-A84E80DFD2CB}" srcOrd="3" destOrd="0" presId="urn:microsoft.com/office/officeart/2018/2/layout/IconVerticalSolidList"/>
    <dgm:cxn modelId="{DF74A27A-9688-4A2D-AE2F-C106707699C3}" type="presParOf" srcId="{853FF673-DCE9-4CF2-A9CD-7A884331A8D2}" destId="{E9709212-AF29-4B54-9B89-B5264375A5C2}" srcOrd="4" destOrd="0" presId="urn:microsoft.com/office/officeart/2018/2/layout/IconVerticalSolidList"/>
    <dgm:cxn modelId="{0EF9080E-CCF6-4E91-9F73-8604E9436E9B}" type="presParOf" srcId="{E9709212-AF29-4B54-9B89-B5264375A5C2}" destId="{47C15F50-3F30-46BC-86B9-8126BE34AB43}" srcOrd="0" destOrd="0" presId="urn:microsoft.com/office/officeart/2018/2/layout/IconVerticalSolidList"/>
    <dgm:cxn modelId="{BD157799-5C2E-432E-84DD-B48A74F12BAA}" type="presParOf" srcId="{E9709212-AF29-4B54-9B89-B5264375A5C2}" destId="{BCB9B0C2-8ECE-4D41-9B5F-64D553B9F5A9}" srcOrd="1" destOrd="0" presId="urn:microsoft.com/office/officeart/2018/2/layout/IconVerticalSolidList"/>
    <dgm:cxn modelId="{F942A03F-0A5B-4FBB-857C-21F377E7C799}" type="presParOf" srcId="{E9709212-AF29-4B54-9B89-B5264375A5C2}" destId="{D859B767-DE0C-4520-B7E9-7C195C35B463}" srcOrd="2" destOrd="0" presId="urn:microsoft.com/office/officeart/2018/2/layout/IconVerticalSolidList"/>
    <dgm:cxn modelId="{ABA98F3B-7127-40BE-A972-9A5C15AD03A8}" type="presParOf" srcId="{E9709212-AF29-4B54-9B89-B5264375A5C2}" destId="{8EDD8646-54D9-4A1B-8330-CF24909CA4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61FEB5-5945-4FC0-8EB3-455CE96BA4E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DC1D02B5-CEB0-4EF3-9A76-5C7618E5485B}">
      <dgm:prSet phldrT="[Text]" phldr="0"/>
      <dgm:spPr/>
      <dgm:t>
        <a:bodyPr/>
        <a:lstStyle/>
        <a:p>
          <a:pPr rtl="0"/>
          <a:r>
            <a:rPr lang="en-US" dirty="0">
              <a:latin typeface="Neue Haas Grotesk Text Pro"/>
            </a:rPr>
            <a:t>Input Frame</a:t>
          </a:r>
          <a:endParaRPr lang="en-US" dirty="0"/>
        </a:p>
      </dgm:t>
    </dgm:pt>
    <dgm:pt modelId="{09937564-1D61-4D48-B99C-EB7E7D80FF06}" type="parTrans" cxnId="{BCCE5BAB-74AB-4ED1-8104-A63BEFD75493}">
      <dgm:prSet/>
      <dgm:spPr/>
      <dgm:t>
        <a:bodyPr/>
        <a:lstStyle/>
        <a:p>
          <a:endParaRPr lang="en-US"/>
        </a:p>
      </dgm:t>
    </dgm:pt>
    <dgm:pt modelId="{726EA8DF-D1EE-43A3-BC39-036A82A4E846}" type="sibTrans" cxnId="{BCCE5BAB-74AB-4ED1-8104-A63BEFD75493}">
      <dgm:prSet/>
      <dgm:spPr/>
      <dgm:t>
        <a:bodyPr/>
        <a:lstStyle/>
        <a:p>
          <a:endParaRPr lang="en-US"/>
        </a:p>
      </dgm:t>
    </dgm:pt>
    <dgm:pt modelId="{29B721CB-A921-46B0-BB62-60C1087CD353}">
      <dgm:prSet phldrT="[Text]" phldr="0"/>
      <dgm:spPr/>
      <dgm:t>
        <a:bodyPr/>
        <a:lstStyle/>
        <a:p>
          <a:pPr rtl="0"/>
          <a:r>
            <a:rPr lang="en-US" dirty="0">
              <a:latin typeface="Neue Haas Grotesk Text Pro"/>
            </a:rPr>
            <a:t>MediaPipe Landmark Extraction</a:t>
          </a:r>
          <a:endParaRPr lang="en-US" dirty="0"/>
        </a:p>
      </dgm:t>
    </dgm:pt>
    <dgm:pt modelId="{0A4FE4A9-6180-44E3-A273-D55A4C060C70}" type="parTrans" cxnId="{8D96AEC0-1A71-422A-8C3D-BB043A083E7A}">
      <dgm:prSet/>
      <dgm:spPr/>
      <dgm:t>
        <a:bodyPr/>
        <a:lstStyle/>
        <a:p>
          <a:endParaRPr lang="en-US"/>
        </a:p>
      </dgm:t>
    </dgm:pt>
    <dgm:pt modelId="{2E2A79CB-3D38-45B0-97D9-2A3A13BFAE46}" type="sibTrans" cxnId="{8D96AEC0-1A71-422A-8C3D-BB043A083E7A}">
      <dgm:prSet/>
      <dgm:spPr/>
      <dgm:t>
        <a:bodyPr/>
        <a:lstStyle/>
        <a:p>
          <a:endParaRPr lang="en-US"/>
        </a:p>
      </dgm:t>
    </dgm:pt>
    <dgm:pt modelId="{53BEE4DE-817D-451D-A882-E74E69048F21}">
      <dgm:prSet phldrT="[Text]" phldr="0"/>
      <dgm:spPr/>
      <dgm:t>
        <a:bodyPr/>
        <a:lstStyle/>
        <a:p>
          <a:pPr rtl="0"/>
          <a:r>
            <a:rPr lang="en-US" dirty="0">
              <a:latin typeface="Neue Haas Grotesk Text Pro"/>
            </a:rPr>
            <a:t>Landmark Normalization</a:t>
          </a:r>
          <a:endParaRPr lang="en-US" dirty="0"/>
        </a:p>
      </dgm:t>
    </dgm:pt>
    <dgm:pt modelId="{BBCE890E-2970-46F8-AD62-85C9A0C00C86}" type="parTrans" cxnId="{B6B4DAF7-0ED4-42E0-84B5-A030B6CF765C}">
      <dgm:prSet/>
      <dgm:spPr/>
      <dgm:t>
        <a:bodyPr/>
        <a:lstStyle/>
        <a:p>
          <a:endParaRPr lang="en-US"/>
        </a:p>
      </dgm:t>
    </dgm:pt>
    <dgm:pt modelId="{83552D4D-414D-402D-8E31-F54B2FD07518}" type="sibTrans" cxnId="{B6B4DAF7-0ED4-42E0-84B5-A030B6CF765C}">
      <dgm:prSet/>
      <dgm:spPr/>
      <dgm:t>
        <a:bodyPr/>
        <a:lstStyle/>
        <a:p>
          <a:endParaRPr lang="en-US"/>
        </a:p>
      </dgm:t>
    </dgm:pt>
    <dgm:pt modelId="{660342B5-424A-43E8-96DC-2A465522508A}">
      <dgm:prSet phldrT="[Text]" phldr="0"/>
      <dgm:spPr/>
      <dgm:t>
        <a:bodyPr/>
        <a:lstStyle/>
        <a:p>
          <a:pPr rtl="0"/>
          <a:r>
            <a:rPr lang="en-US" dirty="0">
              <a:latin typeface="Neue Haas Grotesk Text Pro"/>
            </a:rPr>
            <a:t>Feature Vector</a:t>
          </a:r>
          <a:endParaRPr lang="en-US" dirty="0"/>
        </a:p>
      </dgm:t>
    </dgm:pt>
    <dgm:pt modelId="{B5B7C840-A503-436D-A9EA-E53537F7BB5B}" type="parTrans" cxnId="{3387BC74-23F1-4A29-9A5E-B7DA58628C9A}">
      <dgm:prSet/>
      <dgm:spPr/>
      <dgm:t>
        <a:bodyPr/>
        <a:lstStyle/>
        <a:p>
          <a:endParaRPr lang="en-US"/>
        </a:p>
      </dgm:t>
    </dgm:pt>
    <dgm:pt modelId="{D4B98A71-BB4F-46DC-8405-5FCB4ADA6A7B}" type="sibTrans" cxnId="{3387BC74-23F1-4A29-9A5E-B7DA58628C9A}">
      <dgm:prSet/>
      <dgm:spPr/>
      <dgm:t>
        <a:bodyPr/>
        <a:lstStyle/>
        <a:p>
          <a:endParaRPr lang="en-US"/>
        </a:p>
      </dgm:t>
    </dgm:pt>
    <dgm:pt modelId="{0DAFBC64-4C96-4F5F-BE0D-B00EB71B7EF2}">
      <dgm:prSet phldrT="[Text]" phldr="0"/>
      <dgm:spPr/>
      <dgm:t>
        <a:bodyPr/>
        <a:lstStyle/>
        <a:p>
          <a:pPr rtl="0"/>
          <a:r>
            <a:rPr lang="en-US" dirty="0">
              <a:latin typeface="Neue Haas Grotesk Text Pro"/>
            </a:rPr>
            <a:t>ANN Classifier</a:t>
          </a:r>
          <a:endParaRPr lang="en-US" dirty="0"/>
        </a:p>
      </dgm:t>
    </dgm:pt>
    <dgm:pt modelId="{A24CF89C-D6F9-4F42-A471-88707DACA91C}" type="parTrans" cxnId="{EF6D303C-BC43-494B-BE8E-AC0ABD49641E}">
      <dgm:prSet/>
      <dgm:spPr/>
      <dgm:t>
        <a:bodyPr/>
        <a:lstStyle/>
        <a:p>
          <a:endParaRPr lang="en-US"/>
        </a:p>
      </dgm:t>
    </dgm:pt>
    <dgm:pt modelId="{62D2A989-6D29-447B-92E1-AB921306C94C}" type="sibTrans" cxnId="{EF6D303C-BC43-494B-BE8E-AC0ABD49641E}">
      <dgm:prSet/>
      <dgm:spPr/>
      <dgm:t>
        <a:bodyPr/>
        <a:lstStyle/>
        <a:p>
          <a:endParaRPr lang="en-US"/>
        </a:p>
      </dgm:t>
    </dgm:pt>
    <dgm:pt modelId="{7768B7A6-D67A-41CE-8575-E611CE6AC8ED}">
      <dgm:prSet phldr="0"/>
      <dgm:spPr/>
      <dgm:t>
        <a:bodyPr/>
        <a:lstStyle/>
        <a:p>
          <a:pPr rtl="0"/>
          <a:r>
            <a:rPr lang="en-US" dirty="0">
              <a:latin typeface="Neue Haas Grotesk Text Pro"/>
            </a:rPr>
            <a:t>Predicted Arabic Letter</a:t>
          </a:r>
        </a:p>
      </dgm:t>
    </dgm:pt>
    <dgm:pt modelId="{CD4C3A5D-C9BE-44F3-874F-C70113F86931}" type="parTrans" cxnId="{D8BC2F4B-4C00-4E2C-91D0-65E9DD01717E}">
      <dgm:prSet/>
      <dgm:spPr/>
    </dgm:pt>
    <dgm:pt modelId="{02203EBA-862F-4925-9D88-7BB66C733221}" type="sibTrans" cxnId="{D8BC2F4B-4C00-4E2C-91D0-65E9DD01717E}">
      <dgm:prSet/>
      <dgm:spPr/>
      <dgm:t>
        <a:bodyPr/>
        <a:lstStyle/>
        <a:p>
          <a:endParaRPr lang="en-US"/>
        </a:p>
      </dgm:t>
    </dgm:pt>
    <dgm:pt modelId="{6A6B1C49-FDC1-475E-A0AE-CC86D32B1DA5}" type="pres">
      <dgm:prSet presAssocID="{E661FEB5-5945-4FC0-8EB3-455CE96BA4EE}" presName="Name0" presStyleCnt="0">
        <dgm:presLayoutVars>
          <dgm:dir/>
          <dgm:resizeHandles val="exact"/>
        </dgm:presLayoutVars>
      </dgm:prSet>
      <dgm:spPr/>
    </dgm:pt>
    <dgm:pt modelId="{0BC5A792-BC84-4569-82F6-5739BA7B9E20}" type="pres">
      <dgm:prSet presAssocID="{DC1D02B5-CEB0-4EF3-9A76-5C7618E5485B}" presName="node" presStyleLbl="node1" presStyleIdx="0" presStyleCnt="6">
        <dgm:presLayoutVars>
          <dgm:bulletEnabled val="1"/>
        </dgm:presLayoutVars>
      </dgm:prSet>
      <dgm:spPr/>
    </dgm:pt>
    <dgm:pt modelId="{4BE46594-5B3D-440A-8DA9-61FD2B93746F}" type="pres">
      <dgm:prSet presAssocID="{726EA8DF-D1EE-43A3-BC39-036A82A4E846}" presName="sibTrans" presStyleLbl="sibTrans1D1" presStyleIdx="0" presStyleCnt="5"/>
      <dgm:spPr/>
    </dgm:pt>
    <dgm:pt modelId="{707F03B8-9FDD-43C5-85C9-3E0327F62836}" type="pres">
      <dgm:prSet presAssocID="{726EA8DF-D1EE-43A3-BC39-036A82A4E846}" presName="connectorText" presStyleLbl="sibTrans1D1" presStyleIdx="0" presStyleCnt="5"/>
      <dgm:spPr/>
    </dgm:pt>
    <dgm:pt modelId="{3106E897-4250-446C-A73C-D420CD68C72A}" type="pres">
      <dgm:prSet presAssocID="{29B721CB-A921-46B0-BB62-60C1087CD353}" presName="node" presStyleLbl="node1" presStyleIdx="1" presStyleCnt="6">
        <dgm:presLayoutVars>
          <dgm:bulletEnabled val="1"/>
        </dgm:presLayoutVars>
      </dgm:prSet>
      <dgm:spPr/>
    </dgm:pt>
    <dgm:pt modelId="{D38DE597-7759-4DC0-B7D3-F2DE375F028C}" type="pres">
      <dgm:prSet presAssocID="{2E2A79CB-3D38-45B0-97D9-2A3A13BFAE46}" presName="sibTrans" presStyleLbl="sibTrans1D1" presStyleIdx="1" presStyleCnt="5"/>
      <dgm:spPr/>
    </dgm:pt>
    <dgm:pt modelId="{60E20E96-17BC-4A27-AF8D-7C39BEC4ECDC}" type="pres">
      <dgm:prSet presAssocID="{2E2A79CB-3D38-45B0-97D9-2A3A13BFAE46}" presName="connectorText" presStyleLbl="sibTrans1D1" presStyleIdx="1" presStyleCnt="5"/>
      <dgm:spPr/>
    </dgm:pt>
    <dgm:pt modelId="{66803F37-0E28-421F-8063-FABF27A30E45}" type="pres">
      <dgm:prSet presAssocID="{53BEE4DE-817D-451D-A882-E74E69048F21}" presName="node" presStyleLbl="node1" presStyleIdx="2" presStyleCnt="6">
        <dgm:presLayoutVars>
          <dgm:bulletEnabled val="1"/>
        </dgm:presLayoutVars>
      </dgm:prSet>
      <dgm:spPr/>
    </dgm:pt>
    <dgm:pt modelId="{C5A77842-84A1-4CB7-9930-75F38C8FA56A}" type="pres">
      <dgm:prSet presAssocID="{83552D4D-414D-402D-8E31-F54B2FD07518}" presName="sibTrans" presStyleLbl="sibTrans1D1" presStyleIdx="2" presStyleCnt="5"/>
      <dgm:spPr/>
    </dgm:pt>
    <dgm:pt modelId="{7F1BAA4A-AD01-4210-943F-62861B491C7C}" type="pres">
      <dgm:prSet presAssocID="{83552D4D-414D-402D-8E31-F54B2FD07518}" presName="connectorText" presStyleLbl="sibTrans1D1" presStyleIdx="2" presStyleCnt="5"/>
      <dgm:spPr/>
    </dgm:pt>
    <dgm:pt modelId="{F2725B1F-F9EA-4ADF-83EC-1DF88FAB3CBC}" type="pres">
      <dgm:prSet presAssocID="{660342B5-424A-43E8-96DC-2A465522508A}" presName="node" presStyleLbl="node1" presStyleIdx="3" presStyleCnt="6">
        <dgm:presLayoutVars>
          <dgm:bulletEnabled val="1"/>
        </dgm:presLayoutVars>
      </dgm:prSet>
      <dgm:spPr/>
    </dgm:pt>
    <dgm:pt modelId="{03BCB89C-899A-4262-BDFB-A923A27BB659}" type="pres">
      <dgm:prSet presAssocID="{D4B98A71-BB4F-46DC-8405-5FCB4ADA6A7B}" presName="sibTrans" presStyleLbl="sibTrans1D1" presStyleIdx="3" presStyleCnt="5"/>
      <dgm:spPr/>
    </dgm:pt>
    <dgm:pt modelId="{035DE27C-B7C9-41BF-8898-EAAE9DCCF419}" type="pres">
      <dgm:prSet presAssocID="{D4B98A71-BB4F-46DC-8405-5FCB4ADA6A7B}" presName="connectorText" presStyleLbl="sibTrans1D1" presStyleIdx="3" presStyleCnt="5"/>
      <dgm:spPr/>
    </dgm:pt>
    <dgm:pt modelId="{E77AC997-B182-47D3-A8EC-A07069FF8832}" type="pres">
      <dgm:prSet presAssocID="{0DAFBC64-4C96-4F5F-BE0D-B00EB71B7EF2}" presName="node" presStyleLbl="node1" presStyleIdx="4" presStyleCnt="6">
        <dgm:presLayoutVars>
          <dgm:bulletEnabled val="1"/>
        </dgm:presLayoutVars>
      </dgm:prSet>
      <dgm:spPr/>
    </dgm:pt>
    <dgm:pt modelId="{5AB800D5-19DB-4FAE-9C0E-E3D585C262AD}" type="pres">
      <dgm:prSet presAssocID="{62D2A989-6D29-447B-92E1-AB921306C94C}" presName="sibTrans" presStyleLbl="sibTrans1D1" presStyleIdx="4" presStyleCnt="5"/>
      <dgm:spPr/>
    </dgm:pt>
    <dgm:pt modelId="{3B573F44-6B2E-4248-877A-15C42D79080B}" type="pres">
      <dgm:prSet presAssocID="{62D2A989-6D29-447B-92E1-AB921306C94C}" presName="connectorText" presStyleLbl="sibTrans1D1" presStyleIdx="4" presStyleCnt="5"/>
      <dgm:spPr/>
    </dgm:pt>
    <dgm:pt modelId="{9346FEF2-A917-4439-9CF0-3F7D30779D7A}" type="pres">
      <dgm:prSet presAssocID="{7768B7A6-D67A-41CE-8575-E611CE6AC8ED}" presName="node" presStyleLbl="node1" presStyleIdx="5" presStyleCnt="6">
        <dgm:presLayoutVars>
          <dgm:bulletEnabled val="1"/>
        </dgm:presLayoutVars>
      </dgm:prSet>
      <dgm:spPr/>
    </dgm:pt>
  </dgm:ptLst>
  <dgm:cxnLst>
    <dgm:cxn modelId="{92D79702-D550-4363-A0FC-18E4B33BC565}" type="presOf" srcId="{83552D4D-414D-402D-8E31-F54B2FD07518}" destId="{C5A77842-84A1-4CB7-9930-75F38C8FA56A}" srcOrd="0" destOrd="0" presId="urn:microsoft.com/office/officeart/2005/8/layout/bProcess3"/>
    <dgm:cxn modelId="{A478430F-0293-4D82-BF90-66A14193EB23}" type="presOf" srcId="{660342B5-424A-43E8-96DC-2A465522508A}" destId="{F2725B1F-F9EA-4ADF-83EC-1DF88FAB3CBC}" srcOrd="0" destOrd="0" presId="urn:microsoft.com/office/officeart/2005/8/layout/bProcess3"/>
    <dgm:cxn modelId="{A060E11A-4C4B-4416-AE00-ACF02FCC5A16}" type="presOf" srcId="{2E2A79CB-3D38-45B0-97D9-2A3A13BFAE46}" destId="{D38DE597-7759-4DC0-B7D3-F2DE375F028C}" srcOrd="0" destOrd="0" presId="urn:microsoft.com/office/officeart/2005/8/layout/bProcess3"/>
    <dgm:cxn modelId="{86315C2A-262F-4D46-992C-E2355EA10A76}" type="presOf" srcId="{29B721CB-A921-46B0-BB62-60C1087CD353}" destId="{3106E897-4250-446C-A73C-D420CD68C72A}" srcOrd="0" destOrd="0" presId="urn:microsoft.com/office/officeart/2005/8/layout/bProcess3"/>
    <dgm:cxn modelId="{9795D936-1E3A-44A2-B2A0-841ADB0CA12F}" type="presOf" srcId="{D4B98A71-BB4F-46DC-8405-5FCB4ADA6A7B}" destId="{035DE27C-B7C9-41BF-8898-EAAE9DCCF419}" srcOrd="1" destOrd="0" presId="urn:microsoft.com/office/officeart/2005/8/layout/bProcess3"/>
    <dgm:cxn modelId="{971F2D37-2204-4977-AE47-25FC25C21DE7}" type="presOf" srcId="{53BEE4DE-817D-451D-A882-E74E69048F21}" destId="{66803F37-0E28-421F-8063-FABF27A30E45}" srcOrd="0" destOrd="0" presId="urn:microsoft.com/office/officeart/2005/8/layout/bProcess3"/>
    <dgm:cxn modelId="{EF6D303C-BC43-494B-BE8E-AC0ABD49641E}" srcId="{E661FEB5-5945-4FC0-8EB3-455CE96BA4EE}" destId="{0DAFBC64-4C96-4F5F-BE0D-B00EB71B7EF2}" srcOrd="4" destOrd="0" parTransId="{A24CF89C-D6F9-4F42-A471-88707DACA91C}" sibTransId="{62D2A989-6D29-447B-92E1-AB921306C94C}"/>
    <dgm:cxn modelId="{09F1F343-BE94-4F2A-9164-3E0A16E239E8}" type="presOf" srcId="{2E2A79CB-3D38-45B0-97D9-2A3A13BFAE46}" destId="{60E20E96-17BC-4A27-AF8D-7C39BEC4ECDC}" srcOrd="1" destOrd="0" presId="urn:microsoft.com/office/officeart/2005/8/layout/bProcess3"/>
    <dgm:cxn modelId="{D8BC2F4B-4C00-4E2C-91D0-65E9DD01717E}" srcId="{E661FEB5-5945-4FC0-8EB3-455CE96BA4EE}" destId="{7768B7A6-D67A-41CE-8575-E611CE6AC8ED}" srcOrd="5" destOrd="0" parTransId="{CD4C3A5D-C9BE-44F3-874F-C70113F86931}" sibTransId="{02203EBA-862F-4925-9D88-7BB66C733221}"/>
    <dgm:cxn modelId="{6C8BED6B-BAA1-4B51-AF4C-73F3B7DEC933}" type="presOf" srcId="{726EA8DF-D1EE-43A3-BC39-036A82A4E846}" destId="{707F03B8-9FDD-43C5-85C9-3E0327F62836}" srcOrd="1" destOrd="0" presId="urn:microsoft.com/office/officeart/2005/8/layout/bProcess3"/>
    <dgm:cxn modelId="{E797F850-0A53-408C-9EEE-87308FC9435E}" type="presOf" srcId="{DC1D02B5-CEB0-4EF3-9A76-5C7618E5485B}" destId="{0BC5A792-BC84-4569-82F6-5739BA7B9E20}" srcOrd="0" destOrd="0" presId="urn:microsoft.com/office/officeart/2005/8/layout/bProcess3"/>
    <dgm:cxn modelId="{3387BC74-23F1-4A29-9A5E-B7DA58628C9A}" srcId="{E661FEB5-5945-4FC0-8EB3-455CE96BA4EE}" destId="{660342B5-424A-43E8-96DC-2A465522508A}" srcOrd="3" destOrd="0" parTransId="{B5B7C840-A503-436D-A9EA-E53537F7BB5B}" sibTransId="{D4B98A71-BB4F-46DC-8405-5FCB4ADA6A7B}"/>
    <dgm:cxn modelId="{1A99B97B-0C3E-468D-B7AA-129B3C523BB3}" type="presOf" srcId="{62D2A989-6D29-447B-92E1-AB921306C94C}" destId="{3B573F44-6B2E-4248-877A-15C42D79080B}" srcOrd="1" destOrd="0" presId="urn:microsoft.com/office/officeart/2005/8/layout/bProcess3"/>
    <dgm:cxn modelId="{6D1CF792-5961-41D0-9B72-15E2BBEBE36B}" type="presOf" srcId="{726EA8DF-D1EE-43A3-BC39-036A82A4E846}" destId="{4BE46594-5B3D-440A-8DA9-61FD2B93746F}" srcOrd="0" destOrd="0" presId="urn:microsoft.com/office/officeart/2005/8/layout/bProcess3"/>
    <dgm:cxn modelId="{7762339A-2F02-4386-8FDB-B38F2A8C11A9}" type="presOf" srcId="{7768B7A6-D67A-41CE-8575-E611CE6AC8ED}" destId="{9346FEF2-A917-4439-9CF0-3F7D30779D7A}" srcOrd="0" destOrd="0" presId="urn:microsoft.com/office/officeart/2005/8/layout/bProcess3"/>
    <dgm:cxn modelId="{5F7FEAA9-54CC-4CAC-8FF1-32082F3950C3}" type="presOf" srcId="{83552D4D-414D-402D-8E31-F54B2FD07518}" destId="{7F1BAA4A-AD01-4210-943F-62861B491C7C}" srcOrd="1" destOrd="0" presId="urn:microsoft.com/office/officeart/2005/8/layout/bProcess3"/>
    <dgm:cxn modelId="{BCCE5BAB-74AB-4ED1-8104-A63BEFD75493}" srcId="{E661FEB5-5945-4FC0-8EB3-455CE96BA4EE}" destId="{DC1D02B5-CEB0-4EF3-9A76-5C7618E5485B}" srcOrd="0" destOrd="0" parTransId="{09937564-1D61-4D48-B99C-EB7E7D80FF06}" sibTransId="{726EA8DF-D1EE-43A3-BC39-036A82A4E846}"/>
    <dgm:cxn modelId="{1305DAB7-E160-415A-8200-8F9F85F1896A}" type="presOf" srcId="{62D2A989-6D29-447B-92E1-AB921306C94C}" destId="{5AB800D5-19DB-4FAE-9C0E-E3D585C262AD}" srcOrd="0" destOrd="0" presId="urn:microsoft.com/office/officeart/2005/8/layout/bProcess3"/>
    <dgm:cxn modelId="{8D96AEC0-1A71-422A-8C3D-BB043A083E7A}" srcId="{E661FEB5-5945-4FC0-8EB3-455CE96BA4EE}" destId="{29B721CB-A921-46B0-BB62-60C1087CD353}" srcOrd="1" destOrd="0" parTransId="{0A4FE4A9-6180-44E3-A273-D55A4C060C70}" sibTransId="{2E2A79CB-3D38-45B0-97D9-2A3A13BFAE46}"/>
    <dgm:cxn modelId="{8E339AC8-1AD5-4AFE-A3AA-5B74D899A664}" type="presOf" srcId="{D4B98A71-BB4F-46DC-8405-5FCB4ADA6A7B}" destId="{03BCB89C-899A-4262-BDFB-A923A27BB659}" srcOrd="0" destOrd="0" presId="urn:microsoft.com/office/officeart/2005/8/layout/bProcess3"/>
    <dgm:cxn modelId="{549A76DB-1007-4E51-AAA0-77978120D862}" type="presOf" srcId="{0DAFBC64-4C96-4F5F-BE0D-B00EB71B7EF2}" destId="{E77AC997-B182-47D3-A8EC-A07069FF8832}" srcOrd="0" destOrd="0" presId="urn:microsoft.com/office/officeart/2005/8/layout/bProcess3"/>
    <dgm:cxn modelId="{B6B4DAF7-0ED4-42E0-84B5-A030B6CF765C}" srcId="{E661FEB5-5945-4FC0-8EB3-455CE96BA4EE}" destId="{53BEE4DE-817D-451D-A882-E74E69048F21}" srcOrd="2" destOrd="0" parTransId="{BBCE890E-2970-46F8-AD62-85C9A0C00C86}" sibTransId="{83552D4D-414D-402D-8E31-F54B2FD07518}"/>
    <dgm:cxn modelId="{5912CAFF-334F-418C-B961-BBF7F0F06865}" type="presOf" srcId="{E661FEB5-5945-4FC0-8EB3-455CE96BA4EE}" destId="{6A6B1C49-FDC1-475E-A0AE-CC86D32B1DA5}" srcOrd="0" destOrd="0" presId="urn:microsoft.com/office/officeart/2005/8/layout/bProcess3"/>
    <dgm:cxn modelId="{1D8AC825-C6D4-4E0F-BADC-A95EA876C95B}" type="presParOf" srcId="{6A6B1C49-FDC1-475E-A0AE-CC86D32B1DA5}" destId="{0BC5A792-BC84-4569-82F6-5739BA7B9E20}" srcOrd="0" destOrd="0" presId="urn:microsoft.com/office/officeart/2005/8/layout/bProcess3"/>
    <dgm:cxn modelId="{A8EB60D6-066C-4C56-9041-1FAAB59C97C3}" type="presParOf" srcId="{6A6B1C49-FDC1-475E-A0AE-CC86D32B1DA5}" destId="{4BE46594-5B3D-440A-8DA9-61FD2B93746F}" srcOrd="1" destOrd="0" presId="urn:microsoft.com/office/officeart/2005/8/layout/bProcess3"/>
    <dgm:cxn modelId="{DAB40279-A195-4CD6-80E2-BB2F4FDF084C}" type="presParOf" srcId="{4BE46594-5B3D-440A-8DA9-61FD2B93746F}" destId="{707F03B8-9FDD-43C5-85C9-3E0327F62836}" srcOrd="0" destOrd="0" presId="urn:microsoft.com/office/officeart/2005/8/layout/bProcess3"/>
    <dgm:cxn modelId="{B520FCA6-8FD2-47A0-BB1A-F1705AC49D5A}" type="presParOf" srcId="{6A6B1C49-FDC1-475E-A0AE-CC86D32B1DA5}" destId="{3106E897-4250-446C-A73C-D420CD68C72A}" srcOrd="2" destOrd="0" presId="urn:microsoft.com/office/officeart/2005/8/layout/bProcess3"/>
    <dgm:cxn modelId="{096CB739-4CAC-422E-891C-AE1B70BEA64A}" type="presParOf" srcId="{6A6B1C49-FDC1-475E-A0AE-CC86D32B1DA5}" destId="{D38DE597-7759-4DC0-B7D3-F2DE375F028C}" srcOrd="3" destOrd="0" presId="urn:microsoft.com/office/officeart/2005/8/layout/bProcess3"/>
    <dgm:cxn modelId="{65EEE8F1-366C-4C4A-812E-E5169339781B}" type="presParOf" srcId="{D38DE597-7759-4DC0-B7D3-F2DE375F028C}" destId="{60E20E96-17BC-4A27-AF8D-7C39BEC4ECDC}" srcOrd="0" destOrd="0" presId="urn:microsoft.com/office/officeart/2005/8/layout/bProcess3"/>
    <dgm:cxn modelId="{F3236D76-0EBC-4867-88A4-3811BDBB1D9B}" type="presParOf" srcId="{6A6B1C49-FDC1-475E-A0AE-CC86D32B1DA5}" destId="{66803F37-0E28-421F-8063-FABF27A30E45}" srcOrd="4" destOrd="0" presId="urn:microsoft.com/office/officeart/2005/8/layout/bProcess3"/>
    <dgm:cxn modelId="{1C8AF2BC-CE84-4597-8594-FEFB9F5790AC}" type="presParOf" srcId="{6A6B1C49-FDC1-475E-A0AE-CC86D32B1DA5}" destId="{C5A77842-84A1-4CB7-9930-75F38C8FA56A}" srcOrd="5" destOrd="0" presId="urn:microsoft.com/office/officeart/2005/8/layout/bProcess3"/>
    <dgm:cxn modelId="{C10998A1-C309-41C9-9F9A-F78AF5D6CC72}" type="presParOf" srcId="{C5A77842-84A1-4CB7-9930-75F38C8FA56A}" destId="{7F1BAA4A-AD01-4210-943F-62861B491C7C}" srcOrd="0" destOrd="0" presId="urn:microsoft.com/office/officeart/2005/8/layout/bProcess3"/>
    <dgm:cxn modelId="{4068F7E3-A32F-44DD-A926-B4CC550AF856}" type="presParOf" srcId="{6A6B1C49-FDC1-475E-A0AE-CC86D32B1DA5}" destId="{F2725B1F-F9EA-4ADF-83EC-1DF88FAB3CBC}" srcOrd="6" destOrd="0" presId="urn:microsoft.com/office/officeart/2005/8/layout/bProcess3"/>
    <dgm:cxn modelId="{3F7D6589-75C2-41DC-9B0C-DBAE87F0661C}" type="presParOf" srcId="{6A6B1C49-FDC1-475E-A0AE-CC86D32B1DA5}" destId="{03BCB89C-899A-4262-BDFB-A923A27BB659}" srcOrd="7" destOrd="0" presId="urn:microsoft.com/office/officeart/2005/8/layout/bProcess3"/>
    <dgm:cxn modelId="{6AE9A6EC-567B-45E7-AB33-C4A73589E78F}" type="presParOf" srcId="{03BCB89C-899A-4262-BDFB-A923A27BB659}" destId="{035DE27C-B7C9-41BF-8898-EAAE9DCCF419}" srcOrd="0" destOrd="0" presId="urn:microsoft.com/office/officeart/2005/8/layout/bProcess3"/>
    <dgm:cxn modelId="{E2B3360C-5047-4D1B-B38E-7240C356423A}" type="presParOf" srcId="{6A6B1C49-FDC1-475E-A0AE-CC86D32B1DA5}" destId="{E77AC997-B182-47D3-A8EC-A07069FF8832}" srcOrd="8" destOrd="0" presId="urn:microsoft.com/office/officeart/2005/8/layout/bProcess3"/>
    <dgm:cxn modelId="{4CC28576-9A20-4DA1-8230-88ECBBFD67CE}" type="presParOf" srcId="{6A6B1C49-FDC1-475E-A0AE-CC86D32B1DA5}" destId="{5AB800D5-19DB-4FAE-9C0E-E3D585C262AD}" srcOrd="9" destOrd="0" presId="urn:microsoft.com/office/officeart/2005/8/layout/bProcess3"/>
    <dgm:cxn modelId="{CD615A90-7107-4F15-A681-9EE6E4327E3F}" type="presParOf" srcId="{5AB800D5-19DB-4FAE-9C0E-E3D585C262AD}" destId="{3B573F44-6B2E-4248-877A-15C42D79080B}" srcOrd="0" destOrd="0" presId="urn:microsoft.com/office/officeart/2005/8/layout/bProcess3"/>
    <dgm:cxn modelId="{BAD08E4E-E706-4C58-998E-BE22D68F6C5C}" type="presParOf" srcId="{6A6B1C49-FDC1-475E-A0AE-CC86D32B1DA5}" destId="{9346FEF2-A917-4439-9CF0-3F7D30779D7A}"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FA4F3-EEFC-4796-8169-843D3CF29AF5}">
      <dsp:nvSpPr>
        <dsp:cNvPr id="0" name=""/>
        <dsp:cNvSpPr/>
      </dsp:nvSpPr>
      <dsp:spPr>
        <a:xfrm>
          <a:off x="0" y="619"/>
          <a:ext cx="6316266" cy="14502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B76E0-3135-4194-8595-20D8D7ED378C}">
      <dsp:nvSpPr>
        <dsp:cNvPr id="0" name=""/>
        <dsp:cNvSpPr/>
      </dsp:nvSpPr>
      <dsp:spPr>
        <a:xfrm>
          <a:off x="438706" y="326930"/>
          <a:ext cx="797647" cy="797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B063E3-574E-41CA-8D9F-64C23A760E42}">
      <dsp:nvSpPr>
        <dsp:cNvPr id="0" name=""/>
        <dsp:cNvSpPr/>
      </dsp:nvSpPr>
      <dsp:spPr>
        <a:xfrm>
          <a:off x="1675060" y="619"/>
          <a:ext cx="4641206" cy="1450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87" tIns="153487" rIns="153487" bIns="153487" numCol="1" spcCol="1270" anchor="ctr" anchorCtr="0">
          <a:noAutofit/>
        </a:bodyPr>
        <a:lstStyle/>
        <a:p>
          <a:pPr marL="0" lvl="0" indent="0" algn="l" defTabSz="1111250">
            <a:lnSpc>
              <a:spcPct val="100000"/>
            </a:lnSpc>
            <a:spcBef>
              <a:spcPct val="0"/>
            </a:spcBef>
            <a:spcAft>
              <a:spcPct val="35000"/>
            </a:spcAft>
            <a:buNone/>
          </a:pPr>
          <a:r>
            <a:rPr lang="en-US" sz="2500" kern="1200" dirty="0"/>
            <a:t>Limited </a:t>
          </a:r>
          <a:r>
            <a:rPr lang="en-US" sz="2500" kern="1200" dirty="0" err="1"/>
            <a:t>ArSL</a:t>
          </a:r>
          <a:r>
            <a:rPr lang="en-US" sz="2500" kern="1200" dirty="0"/>
            <a:t> datasets.</a:t>
          </a:r>
        </a:p>
      </dsp:txBody>
      <dsp:txXfrm>
        <a:off x="1675060" y="619"/>
        <a:ext cx="4641206" cy="1450268"/>
      </dsp:txXfrm>
    </dsp:sp>
    <dsp:sp modelId="{BC4C686F-2B26-4D27-B5BE-236146FC685A}">
      <dsp:nvSpPr>
        <dsp:cNvPr id="0" name=""/>
        <dsp:cNvSpPr/>
      </dsp:nvSpPr>
      <dsp:spPr>
        <a:xfrm>
          <a:off x="0" y="1813455"/>
          <a:ext cx="6316266" cy="14502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D780C-624B-4DC0-81E4-FBC68D258676}">
      <dsp:nvSpPr>
        <dsp:cNvPr id="0" name=""/>
        <dsp:cNvSpPr/>
      </dsp:nvSpPr>
      <dsp:spPr>
        <a:xfrm>
          <a:off x="438706" y="2139766"/>
          <a:ext cx="797647" cy="797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A7448B-8080-4724-B0A7-5A181CF8FD8A}">
      <dsp:nvSpPr>
        <dsp:cNvPr id="0" name=""/>
        <dsp:cNvSpPr/>
      </dsp:nvSpPr>
      <dsp:spPr>
        <a:xfrm>
          <a:off x="1675060" y="1813455"/>
          <a:ext cx="4641206" cy="1450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87" tIns="153487" rIns="153487" bIns="153487" numCol="1" spcCol="1270" anchor="ctr" anchorCtr="0">
          <a:noAutofit/>
        </a:bodyPr>
        <a:lstStyle/>
        <a:p>
          <a:pPr marL="0" lvl="0" indent="0" algn="l" defTabSz="1111250">
            <a:lnSpc>
              <a:spcPct val="100000"/>
            </a:lnSpc>
            <a:spcBef>
              <a:spcPct val="0"/>
            </a:spcBef>
            <a:spcAft>
              <a:spcPct val="35000"/>
            </a:spcAft>
            <a:buNone/>
          </a:pPr>
          <a:r>
            <a:rPr lang="en-US" sz="2500" kern="1200" dirty="0"/>
            <a:t>High variability in gestures.</a:t>
          </a:r>
        </a:p>
      </dsp:txBody>
      <dsp:txXfrm>
        <a:off x="1675060" y="1813455"/>
        <a:ext cx="4641206" cy="1450268"/>
      </dsp:txXfrm>
    </dsp:sp>
    <dsp:sp modelId="{47C15F50-3F30-46BC-86B9-8126BE34AB43}">
      <dsp:nvSpPr>
        <dsp:cNvPr id="0" name=""/>
        <dsp:cNvSpPr/>
      </dsp:nvSpPr>
      <dsp:spPr>
        <a:xfrm>
          <a:off x="0" y="3626291"/>
          <a:ext cx="6316266" cy="14502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9B0C2-8ECE-4D41-9B5F-64D553B9F5A9}">
      <dsp:nvSpPr>
        <dsp:cNvPr id="0" name=""/>
        <dsp:cNvSpPr/>
      </dsp:nvSpPr>
      <dsp:spPr>
        <a:xfrm>
          <a:off x="438706" y="3952601"/>
          <a:ext cx="797647" cy="7976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DD8646-54D9-4A1B-8330-CF24909CA4F8}">
      <dsp:nvSpPr>
        <dsp:cNvPr id="0" name=""/>
        <dsp:cNvSpPr/>
      </dsp:nvSpPr>
      <dsp:spPr>
        <a:xfrm>
          <a:off x="1675060" y="3626291"/>
          <a:ext cx="4641206" cy="1450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87" tIns="153487" rIns="153487" bIns="153487" numCol="1" spcCol="1270" anchor="ctr" anchorCtr="0">
          <a:noAutofit/>
        </a:bodyPr>
        <a:lstStyle/>
        <a:p>
          <a:pPr marL="0" lvl="0" indent="0" algn="l" defTabSz="1111250">
            <a:lnSpc>
              <a:spcPct val="100000"/>
            </a:lnSpc>
            <a:spcBef>
              <a:spcPct val="0"/>
            </a:spcBef>
            <a:spcAft>
              <a:spcPct val="35000"/>
            </a:spcAft>
            <a:buNone/>
          </a:pPr>
          <a:r>
            <a:rPr lang="en-US" sz="2500" kern="1200" dirty="0"/>
            <a:t>Real-time performance on </a:t>
          </a:r>
          <a:r>
            <a:rPr lang="en-US" sz="2500" kern="1200" dirty="0">
              <a:latin typeface="Neue Haas Grotesk Text Pro"/>
            </a:rPr>
            <a:t>low-end</a:t>
          </a:r>
          <a:r>
            <a:rPr lang="en-US" sz="2500" kern="1200" dirty="0"/>
            <a:t> devices.</a:t>
          </a:r>
        </a:p>
      </dsp:txBody>
      <dsp:txXfrm>
        <a:off x="1675060" y="3626291"/>
        <a:ext cx="4641206" cy="1450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6594-5B3D-440A-8DA9-61FD2B93746F}">
      <dsp:nvSpPr>
        <dsp:cNvPr id="0" name=""/>
        <dsp:cNvSpPr/>
      </dsp:nvSpPr>
      <dsp:spPr>
        <a:xfrm>
          <a:off x="2098328" y="441573"/>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485434"/>
        <a:ext cx="18587" cy="3717"/>
      </dsp:txXfrm>
    </dsp:sp>
    <dsp:sp modelId="{0BC5A792-BC84-4569-82F6-5739BA7B9E20}">
      <dsp:nvSpPr>
        <dsp:cNvPr id="0" name=""/>
        <dsp:cNvSpPr/>
      </dsp:nvSpPr>
      <dsp:spPr>
        <a:xfrm>
          <a:off x="483855" y="2411"/>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Input Frame</a:t>
          </a:r>
          <a:endParaRPr lang="en-US" sz="1600" kern="1200" dirty="0"/>
        </a:p>
      </dsp:txBody>
      <dsp:txXfrm>
        <a:off x="483855" y="2411"/>
        <a:ext cx="1616273" cy="969764"/>
      </dsp:txXfrm>
    </dsp:sp>
    <dsp:sp modelId="{D38DE597-7759-4DC0-B7D3-F2DE375F028C}">
      <dsp:nvSpPr>
        <dsp:cNvPr id="0" name=""/>
        <dsp:cNvSpPr/>
      </dsp:nvSpPr>
      <dsp:spPr>
        <a:xfrm>
          <a:off x="1291991" y="970375"/>
          <a:ext cx="1988016" cy="341142"/>
        </a:xfrm>
        <a:custGeom>
          <a:avLst/>
          <a:gdLst/>
          <a:ahLst/>
          <a:cxnLst/>
          <a:rect l="0" t="0" r="0" b="0"/>
          <a:pathLst>
            <a:path>
              <a:moveTo>
                <a:pt x="1988016" y="0"/>
              </a:moveTo>
              <a:lnTo>
                <a:pt x="1988016" y="187671"/>
              </a:lnTo>
              <a:lnTo>
                <a:pt x="0" y="187671"/>
              </a:lnTo>
              <a:lnTo>
                <a:pt x="0" y="341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5438" y="1139087"/>
        <a:ext cx="101123" cy="3717"/>
      </dsp:txXfrm>
    </dsp:sp>
    <dsp:sp modelId="{3106E897-4250-446C-A73C-D420CD68C72A}">
      <dsp:nvSpPr>
        <dsp:cNvPr id="0" name=""/>
        <dsp:cNvSpPr/>
      </dsp:nvSpPr>
      <dsp:spPr>
        <a:xfrm>
          <a:off x="2471871" y="2411"/>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MediaPipe Landmark Extraction</a:t>
          </a:r>
          <a:endParaRPr lang="en-US" sz="1600" kern="1200" dirty="0"/>
        </a:p>
      </dsp:txBody>
      <dsp:txXfrm>
        <a:off x="2471871" y="2411"/>
        <a:ext cx="1616273" cy="969764"/>
      </dsp:txXfrm>
    </dsp:sp>
    <dsp:sp modelId="{C5A77842-84A1-4CB7-9930-75F38C8FA56A}">
      <dsp:nvSpPr>
        <dsp:cNvPr id="0" name=""/>
        <dsp:cNvSpPr/>
      </dsp:nvSpPr>
      <dsp:spPr>
        <a:xfrm>
          <a:off x="2098328" y="1783079"/>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1826941"/>
        <a:ext cx="18587" cy="3717"/>
      </dsp:txXfrm>
    </dsp:sp>
    <dsp:sp modelId="{66803F37-0E28-421F-8063-FABF27A30E45}">
      <dsp:nvSpPr>
        <dsp:cNvPr id="0" name=""/>
        <dsp:cNvSpPr/>
      </dsp:nvSpPr>
      <dsp:spPr>
        <a:xfrm>
          <a:off x="483855" y="1343917"/>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Landmark Normalization</a:t>
          </a:r>
          <a:endParaRPr lang="en-US" sz="1600" kern="1200" dirty="0"/>
        </a:p>
      </dsp:txBody>
      <dsp:txXfrm>
        <a:off x="483855" y="1343917"/>
        <a:ext cx="1616273" cy="969764"/>
      </dsp:txXfrm>
    </dsp:sp>
    <dsp:sp modelId="{03BCB89C-899A-4262-BDFB-A923A27BB659}">
      <dsp:nvSpPr>
        <dsp:cNvPr id="0" name=""/>
        <dsp:cNvSpPr/>
      </dsp:nvSpPr>
      <dsp:spPr>
        <a:xfrm>
          <a:off x="1291991" y="2311882"/>
          <a:ext cx="1988016" cy="341142"/>
        </a:xfrm>
        <a:custGeom>
          <a:avLst/>
          <a:gdLst/>
          <a:ahLst/>
          <a:cxnLst/>
          <a:rect l="0" t="0" r="0" b="0"/>
          <a:pathLst>
            <a:path>
              <a:moveTo>
                <a:pt x="1988016" y="0"/>
              </a:moveTo>
              <a:lnTo>
                <a:pt x="1988016" y="187671"/>
              </a:lnTo>
              <a:lnTo>
                <a:pt x="0" y="187671"/>
              </a:lnTo>
              <a:lnTo>
                <a:pt x="0" y="341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5438" y="2480594"/>
        <a:ext cx="101123" cy="3717"/>
      </dsp:txXfrm>
    </dsp:sp>
    <dsp:sp modelId="{F2725B1F-F9EA-4ADF-83EC-1DF88FAB3CBC}">
      <dsp:nvSpPr>
        <dsp:cNvPr id="0" name=""/>
        <dsp:cNvSpPr/>
      </dsp:nvSpPr>
      <dsp:spPr>
        <a:xfrm>
          <a:off x="2471871" y="1343917"/>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Feature Vector</a:t>
          </a:r>
          <a:endParaRPr lang="en-US" sz="1600" kern="1200" dirty="0"/>
        </a:p>
      </dsp:txBody>
      <dsp:txXfrm>
        <a:off x="2471871" y="1343917"/>
        <a:ext cx="1616273" cy="969764"/>
      </dsp:txXfrm>
    </dsp:sp>
    <dsp:sp modelId="{5AB800D5-19DB-4FAE-9C0E-E3D585C262AD}">
      <dsp:nvSpPr>
        <dsp:cNvPr id="0" name=""/>
        <dsp:cNvSpPr/>
      </dsp:nvSpPr>
      <dsp:spPr>
        <a:xfrm>
          <a:off x="2098328" y="3124586"/>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3168448"/>
        <a:ext cx="18587" cy="3717"/>
      </dsp:txXfrm>
    </dsp:sp>
    <dsp:sp modelId="{E77AC997-B182-47D3-A8EC-A07069FF8832}">
      <dsp:nvSpPr>
        <dsp:cNvPr id="0" name=""/>
        <dsp:cNvSpPr/>
      </dsp:nvSpPr>
      <dsp:spPr>
        <a:xfrm>
          <a:off x="483855" y="2685424"/>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ANN Classifier</a:t>
          </a:r>
          <a:endParaRPr lang="en-US" sz="1600" kern="1200" dirty="0"/>
        </a:p>
      </dsp:txBody>
      <dsp:txXfrm>
        <a:off x="483855" y="2685424"/>
        <a:ext cx="1616273" cy="969764"/>
      </dsp:txXfrm>
    </dsp:sp>
    <dsp:sp modelId="{9346FEF2-A917-4439-9CF0-3F7D30779D7A}">
      <dsp:nvSpPr>
        <dsp:cNvPr id="0" name=""/>
        <dsp:cNvSpPr/>
      </dsp:nvSpPr>
      <dsp:spPr>
        <a:xfrm>
          <a:off x="2471871" y="2685424"/>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Neue Haas Grotesk Text Pro"/>
            </a:rPr>
            <a:t>Predicted Arabic Letter</a:t>
          </a:r>
        </a:p>
      </dsp:txBody>
      <dsp:txXfrm>
        <a:off x="2471871" y="2685424"/>
        <a:ext cx="1616273" cy="9697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7/11/2025</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3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4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7/11/2025</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002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58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67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88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81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7/11/2025</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950469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44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7/11/2025</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72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7/11/2025</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69879519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67" name="Oval 66">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69">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Oval 74">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Oval 80">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4" name="Straight Connector 6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02F2EF6-5B58-210B-4CBC-C8DE48DE9D01}"/>
              </a:ext>
            </a:extLst>
          </p:cNvPr>
          <p:cNvSpPr>
            <a:spLocks noGrp="1"/>
          </p:cNvSpPr>
          <p:nvPr>
            <p:ph type="title"/>
          </p:nvPr>
        </p:nvSpPr>
        <p:spPr>
          <a:xfrm>
            <a:off x="565150" y="768334"/>
            <a:ext cx="5066001" cy="3398367"/>
          </a:xfrm>
        </p:spPr>
        <p:txBody>
          <a:bodyPr vert="horz" lIns="91440" tIns="45720" rIns="91440" bIns="45720" rtlCol="0" anchor="t">
            <a:normAutofit fontScale="90000"/>
          </a:bodyPr>
          <a:lstStyle/>
          <a:p>
            <a:r>
              <a:rPr lang="en-US" sz="6000" dirty="0"/>
              <a:t>Arabic Sign Language Recognition</a:t>
            </a:r>
            <a:br>
              <a:rPr lang="en-US" sz="6000" dirty="0"/>
            </a:br>
            <a:r>
              <a:rPr lang="en-US" sz="6000" dirty="0"/>
              <a:t>System</a:t>
            </a:r>
          </a:p>
        </p:txBody>
      </p:sp>
      <p:sp>
        <p:nvSpPr>
          <p:cNvPr id="16" name="Date Placeholder 2">
            <a:extLst>
              <a:ext uri="{FF2B5EF4-FFF2-40B4-BE49-F238E27FC236}">
                <a16:creationId xmlns:a16="http://schemas.microsoft.com/office/drawing/2014/main" id="{897EEA00-42D8-DE09-B3E2-F49F29E4A016}"/>
              </a:ext>
            </a:extLst>
          </p:cNvPr>
          <p:cNvSpPr>
            <a:spLocks noGrp="1"/>
          </p:cNvSpPr>
          <p:nvPr>
            <p:ph type="dt" sz="half" idx="10"/>
          </p:nvPr>
        </p:nvSpPr>
        <p:spPr>
          <a:xfrm>
            <a:off x="566928" y="457200"/>
            <a:ext cx="3608205" cy="365125"/>
          </a:xfrm>
        </p:spPr>
        <p:txBody>
          <a:bodyPr vert="horz" lIns="91440" tIns="45720" rIns="91440" bIns="45720" rtlCol="0" anchor="ctr">
            <a:normAutofit/>
          </a:bodyPr>
          <a:lstStyle/>
          <a:p>
            <a:pPr>
              <a:spcAft>
                <a:spcPts val="600"/>
              </a:spcAft>
            </a:pPr>
            <a:fld id="{14DBA10E-D287-4205-85F5-CB0846EA8454}" type="datetime1">
              <a:rPr lang="en-US"/>
              <a:pPr>
                <a:spcAft>
                  <a:spcPts val="600"/>
                </a:spcAft>
              </a:pPr>
              <a:t>7/11/2025</a:t>
            </a:fld>
            <a:endParaRPr lang="en-US"/>
          </a:p>
        </p:txBody>
      </p:sp>
      <p:sp>
        <p:nvSpPr>
          <p:cNvPr id="17" name="Footer Placeholder 3">
            <a:extLst>
              <a:ext uri="{FF2B5EF4-FFF2-40B4-BE49-F238E27FC236}">
                <a16:creationId xmlns:a16="http://schemas.microsoft.com/office/drawing/2014/main" id="{085E0961-4F1E-CD55-0E36-03FAE4CD1DB1}"/>
              </a:ext>
            </a:extLst>
          </p:cNvPr>
          <p:cNvSpPr>
            <a:spLocks noGrp="1"/>
          </p:cNvSpPr>
          <p:nvPr>
            <p:ph type="ftr" sz="quarter" idx="11"/>
          </p:nvPr>
        </p:nvSpPr>
        <p:spPr>
          <a:xfrm>
            <a:off x="565150" y="6141085"/>
            <a:ext cx="3608205" cy="365125"/>
          </a:xfrm>
        </p:spPr>
        <p:txBody>
          <a:bodyPr vert="horz" lIns="91440" tIns="45720" rIns="91440" bIns="45720" rtlCol="0" anchor="ctr">
            <a:normAutofit/>
          </a:bodyPr>
          <a:lstStyle/>
          <a:p>
            <a:r>
              <a:rPr lang="en-US" dirty="0"/>
              <a:t>Graduation Project</a:t>
            </a:r>
          </a:p>
        </p:txBody>
      </p:sp>
      <p:sp>
        <p:nvSpPr>
          <p:cNvPr id="14" name="Slide Number Placeholder 4">
            <a:extLst>
              <a:ext uri="{FF2B5EF4-FFF2-40B4-BE49-F238E27FC236}">
                <a16:creationId xmlns:a16="http://schemas.microsoft.com/office/drawing/2014/main" id="{E80B5425-C6DF-741C-593F-3643734D71AF}"/>
              </a:ext>
            </a:extLst>
          </p:cNvPr>
          <p:cNvSpPr>
            <a:spLocks noGrp="1"/>
          </p:cNvSpPr>
          <p:nvPr>
            <p:ph type="sldNum" sz="quarter" idx="12"/>
          </p:nvPr>
        </p:nvSpPr>
        <p:spPr>
          <a:xfrm>
            <a:off x="4817335" y="6141085"/>
            <a:ext cx="813816" cy="365125"/>
          </a:xfrm>
        </p:spPr>
        <p:txBody>
          <a:bodyPr vert="horz" lIns="91440" tIns="45720" rIns="91440" bIns="45720" rtlCol="0" anchor="ctr">
            <a:normAutofit/>
          </a:bodyPr>
          <a:lstStyle/>
          <a:p>
            <a:pPr>
              <a:spcAft>
                <a:spcPts val="600"/>
              </a:spcAft>
            </a:pPr>
            <a:r>
              <a:rPr lang="en-US" dirty="0"/>
              <a:t>1</a:t>
            </a:r>
          </a:p>
        </p:txBody>
      </p:sp>
      <p:cxnSp>
        <p:nvCxnSpPr>
          <p:cNvPr id="91" name="Straight Connector 9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A39A476-3C38-DF49-AF15-DCD5448783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99" name="Freeform 84">
              <a:extLst>
                <a:ext uri="{FF2B5EF4-FFF2-40B4-BE49-F238E27FC236}">
                  <a16:creationId xmlns:a16="http://schemas.microsoft.com/office/drawing/2014/main" id="{AAABD392-16C1-C54D-AB57-070C5A4BD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85">
              <a:extLst>
                <a:ext uri="{FF2B5EF4-FFF2-40B4-BE49-F238E27FC236}">
                  <a16:creationId xmlns:a16="http://schemas.microsoft.com/office/drawing/2014/main" id="{5F57E2AB-5B82-4844-9285-6ED2B6BD1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86">
              <a:extLst>
                <a:ext uri="{FF2B5EF4-FFF2-40B4-BE49-F238E27FC236}">
                  <a16:creationId xmlns:a16="http://schemas.microsoft.com/office/drawing/2014/main" id="{F3442265-4334-B946-8484-DA12AA980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87">
              <a:extLst>
                <a:ext uri="{FF2B5EF4-FFF2-40B4-BE49-F238E27FC236}">
                  <a16:creationId xmlns:a16="http://schemas.microsoft.com/office/drawing/2014/main" id="{C58748C4-FD86-7B40-9C86-28E49E769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88">
              <a:extLst>
                <a:ext uri="{FF2B5EF4-FFF2-40B4-BE49-F238E27FC236}">
                  <a16:creationId xmlns:a16="http://schemas.microsoft.com/office/drawing/2014/main" id="{DBF8EB40-832E-684F-A21C-75F00702F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89">
              <a:extLst>
                <a:ext uri="{FF2B5EF4-FFF2-40B4-BE49-F238E27FC236}">
                  <a16:creationId xmlns:a16="http://schemas.microsoft.com/office/drawing/2014/main" id="{D10DE451-58C6-874B-B97C-F202AA582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Oval 104">
              <a:extLst>
                <a:ext uri="{FF2B5EF4-FFF2-40B4-BE49-F238E27FC236}">
                  <a16:creationId xmlns:a16="http://schemas.microsoft.com/office/drawing/2014/main" id="{95FCE2B4-0593-7749-B653-D27EBD3C7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hand pointing with points and lines&#10;&#10;AI-generated content may be incorrect.">
            <a:extLst>
              <a:ext uri="{FF2B5EF4-FFF2-40B4-BE49-F238E27FC236}">
                <a16:creationId xmlns:a16="http://schemas.microsoft.com/office/drawing/2014/main" id="{24532135-1DA0-6B92-26EC-683821B7A8A5}"/>
              </a:ext>
            </a:extLst>
          </p:cNvPr>
          <p:cNvPicPr>
            <a:picLocks noChangeAspect="1"/>
          </p:cNvPicPr>
          <p:nvPr/>
        </p:nvPicPr>
        <p:blipFill>
          <a:blip r:embed="rId2"/>
          <a:srcRect/>
          <a:stretch>
            <a:fillRect/>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
        <p:nvSpPr>
          <p:cNvPr id="5" name="Rectangle 4">
            <a:extLst>
              <a:ext uri="{FF2B5EF4-FFF2-40B4-BE49-F238E27FC236}">
                <a16:creationId xmlns:a16="http://schemas.microsoft.com/office/drawing/2014/main" id="{C64D7A86-7318-EABA-4808-A750D23A4D95}"/>
              </a:ext>
            </a:extLst>
          </p:cNvPr>
          <p:cNvSpPr/>
          <p:nvPr/>
        </p:nvSpPr>
        <p:spPr>
          <a:xfrm flipV="1">
            <a:off x="568036" y="6069859"/>
            <a:ext cx="5080696" cy="6535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813F23A-0F37-E857-0D82-7018DFB580A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F77F4-75A4-5C60-8AB5-A2AD5E40E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A847D-3E97-E60A-F084-BDEBFCC3F75A}"/>
              </a:ext>
            </a:extLst>
          </p:cNvPr>
          <p:cNvSpPr>
            <a:spLocks noGrp="1"/>
          </p:cNvSpPr>
          <p:nvPr>
            <p:ph type="title"/>
          </p:nvPr>
        </p:nvSpPr>
        <p:spPr>
          <a:xfrm>
            <a:off x="565150" y="770890"/>
            <a:ext cx="5976683" cy="1268984"/>
          </a:xfrm>
        </p:spPr>
        <p:txBody>
          <a:bodyPr>
            <a:normAutofit/>
          </a:bodyPr>
          <a:lstStyle/>
          <a:p>
            <a:pPr>
              <a:lnSpc>
                <a:spcPct val="90000"/>
              </a:lnSpc>
            </a:pPr>
            <a:r>
              <a:rPr lang="en-US" dirty="0">
                <a:ea typeface="+mj-lt"/>
                <a:cs typeface="+mj-lt"/>
              </a:rPr>
              <a:t>Previous</a:t>
            </a:r>
            <a:r>
              <a:rPr lang="en-US" dirty="0">
                <a:solidFill>
                  <a:srgbClr val="FFFFFF"/>
                </a:solidFill>
                <a:ea typeface="+mj-lt"/>
                <a:cs typeface="+mj-lt"/>
              </a:rPr>
              <a:t> Work</a:t>
            </a:r>
            <a:endParaRPr lang="en-US" dirty="0">
              <a:solidFill>
                <a:srgbClr val="FFFFFF"/>
              </a:solidFill>
            </a:endParaRPr>
          </a:p>
        </p:txBody>
      </p:sp>
      <p:sp>
        <p:nvSpPr>
          <p:cNvPr id="3" name="Content Placeholder 2">
            <a:extLst>
              <a:ext uri="{FF2B5EF4-FFF2-40B4-BE49-F238E27FC236}">
                <a16:creationId xmlns:a16="http://schemas.microsoft.com/office/drawing/2014/main" id="{3BC62BEF-DFEF-EEC4-DC0A-6848F75068D1}"/>
              </a:ext>
            </a:extLst>
          </p:cNvPr>
          <p:cNvSpPr>
            <a:spLocks noGrp="1"/>
          </p:cNvSpPr>
          <p:nvPr>
            <p:ph idx="1"/>
          </p:nvPr>
        </p:nvSpPr>
        <p:spPr>
          <a:xfrm>
            <a:off x="565150" y="2160016"/>
            <a:ext cx="5066001" cy="3601212"/>
          </a:xfrm>
        </p:spPr>
        <p:txBody>
          <a:bodyPr vert="horz" lIns="91440" tIns="45720" rIns="91440" bIns="45720" rtlCol="0" anchor="t">
            <a:normAutofit/>
          </a:bodyPr>
          <a:lstStyle/>
          <a:p>
            <a:pPr>
              <a:buFont typeface="Wingdings" panose="020B0604020202020204" pitchFamily="34" charset="0"/>
              <a:buChar char="Ø"/>
            </a:pPr>
            <a:r>
              <a:rPr lang="en-US" dirty="0"/>
              <a:t> </a:t>
            </a:r>
            <a:r>
              <a:rPr lang="en-US" dirty="0">
                <a:ea typeface="+mn-lt"/>
                <a:cs typeface="+mn-lt"/>
              </a:rPr>
              <a:t>CNN-Based Approach</a:t>
            </a:r>
          </a:p>
          <a:p>
            <a:pPr>
              <a:buFont typeface="Wingdings" panose="020B0604020202020204" pitchFamily="34" charset="0"/>
              <a:buChar char="Ø"/>
            </a:pPr>
            <a:r>
              <a:rPr lang="en-US" dirty="0"/>
              <a:t> Transformer-Based Approach</a:t>
            </a:r>
          </a:p>
          <a:p>
            <a:pPr>
              <a:buFont typeface="Wingdings" panose="020B0604020202020204" pitchFamily="34" charset="0"/>
              <a:buChar char="Ø"/>
            </a:pPr>
            <a:r>
              <a:rPr lang="en-US" dirty="0"/>
              <a:t> Hybrid CNN-RNN Approach</a:t>
            </a:r>
          </a:p>
          <a:p>
            <a:pPr>
              <a:buFont typeface="Wingdings" panose="020B0604020202020204" pitchFamily="34" charset="0"/>
              <a:buChar char="Ø"/>
            </a:pPr>
            <a:r>
              <a:rPr lang="en-US" dirty="0"/>
              <a:t> Lightweight Mobile Models</a:t>
            </a:r>
          </a:p>
          <a:p>
            <a:pPr marL="0" indent="0">
              <a:buNone/>
            </a:pPr>
            <a:endParaRPr lang="en-US" dirty="0"/>
          </a:p>
          <a:p>
            <a:pPr>
              <a:buFont typeface="Wingdings" panose="020B0604020202020204" pitchFamily="34" charset="0"/>
              <a:buChar char="Ø"/>
            </a:pPr>
            <a:endParaRPr lang="en-US" dirty="0"/>
          </a:p>
        </p:txBody>
      </p:sp>
      <p:cxnSp>
        <p:nvCxnSpPr>
          <p:cNvPr id="10" name="Straight Connector 9">
            <a:extLst>
              <a:ext uri="{FF2B5EF4-FFF2-40B4-BE49-F238E27FC236}">
                <a16:creationId xmlns:a16="http://schemas.microsoft.com/office/drawing/2014/main" id="{4D39B31F-8D7B-AB26-F2C1-AC9B4185B0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0F2D19C-B66D-97C2-A70C-25506EE43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DF50028C-AB4D-3470-5CF5-9BC4482DD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4A824B82-E2D8-7F64-1686-DECC79E1735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5DB0F905-96C6-8EAA-8FA8-D80928183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006E94-0FF4-C9E9-3FC3-ED8E63954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14F1D275-47F5-824B-1477-739D6D0D6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4A24972D-6260-07CE-DC66-0BEAACFD6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77F55B02-6851-41BA-2A90-4E8FFFA33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4C648A96-C6B0-1C2B-C3EC-2812DB1B5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3336A66F-285C-7553-555D-E78F3D521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E83C8D2B-2C0C-B3D4-A99F-93303EE16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BA0CDE95-5D40-8861-CA20-7B738A01E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0714BC0C-43EE-2EFA-B18A-C04AABCCB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FABAD56F-B2F2-78DE-D75E-577BA176B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F5828652-BD0B-A5C5-1E13-B4FB1DA0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D860CA3-C254-8094-9CB5-24679E40E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05CB50CA-63D3-AC63-3899-E40B0C782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8BA0BAC0-365D-D554-A7B6-1E87A0E75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59989E82-7D89-C0CF-348E-7A711EF5D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C49D7D22-4A4F-7A83-3867-D1D3FC6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628913DD-8C0F-317D-5A99-9FC27718F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D6E19A16-D4AD-EC0E-6AD9-8A1446E6E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A2EEAB98-1902-BF5E-6BB9-AFDBA9766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E84F25F7-1004-8731-8114-DADAFA100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902B9B9-E575-3EBD-F982-9031F82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15857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E892-C922-CCD7-3B32-8CE6D19A238F}"/>
              </a:ext>
            </a:extLst>
          </p:cNvPr>
          <p:cNvSpPr>
            <a:spLocks noGrp="1"/>
          </p:cNvSpPr>
          <p:nvPr>
            <p:ph type="title"/>
          </p:nvPr>
        </p:nvSpPr>
        <p:spPr/>
        <p:txBody>
          <a:bodyPr/>
          <a:lstStyle/>
          <a:p>
            <a:r>
              <a:rPr lang="en-US" dirty="0"/>
              <a:t>CNN-Based </a:t>
            </a:r>
          </a:p>
        </p:txBody>
      </p:sp>
      <p:pic>
        <p:nvPicPr>
          <p:cNvPr id="7" name="Content Placeholder 6" descr="A screenshot of a computer screen&#10;&#10;AI-generated content may be incorrect.">
            <a:extLst>
              <a:ext uri="{FF2B5EF4-FFF2-40B4-BE49-F238E27FC236}">
                <a16:creationId xmlns:a16="http://schemas.microsoft.com/office/drawing/2014/main" id="{0AFB8207-B344-DA46-E8C5-F1A627DAFDF1}"/>
              </a:ext>
            </a:extLst>
          </p:cNvPr>
          <p:cNvPicPr>
            <a:picLocks noGrp="1" noChangeAspect="1"/>
          </p:cNvPicPr>
          <p:nvPr>
            <p:ph idx="1"/>
          </p:nvPr>
        </p:nvPicPr>
        <p:blipFill>
          <a:blip r:embed="rId2"/>
          <a:stretch>
            <a:fillRect/>
          </a:stretch>
        </p:blipFill>
        <p:spPr>
          <a:xfrm>
            <a:off x="565150" y="1692274"/>
            <a:ext cx="8514778" cy="4047867"/>
          </a:xfrm>
          <a:prstGeom prst="rect">
            <a:avLst/>
          </a:prstGeom>
        </p:spPr>
      </p:pic>
    </p:spTree>
    <p:extLst>
      <p:ext uri="{BB962C8B-B14F-4D97-AF65-F5344CB8AC3E}">
        <p14:creationId xmlns:p14="http://schemas.microsoft.com/office/powerpoint/2010/main" val="328660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32B0-6FBE-C360-A925-5BA137440499}"/>
              </a:ext>
            </a:extLst>
          </p:cNvPr>
          <p:cNvSpPr>
            <a:spLocks noGrp="1"/>
          </p:cNvSpPr>
          <p:nvPr>
            <p:ph type="title"/>
          </p:nvPr>
        </p:nvSpPr>
        <p:spPr/>
        <p:txBody>
          <a:bodyPr/>
          <a:lstStyle/>
          <a:p>
            <a:r>
              <a:rPr lang="en-US" dirty="0"/>
              <a:t>CNN-Based</a:t>
            </a:r>
          </a:p>
        </p:txBody>
      </p:sp>
      <p:sp>
        <p:nvSpPr>
          <p:cNvPr id="3" name="Content Placeholder 2">
            <a:extLst>
              <a:ext uri="{FF2B5EF4-FFF2-40B4-BE49-F238E27FC236}">
                <a16:creationId xmlns:a16="http://schemas.microsoft.com/office/drawing/2014/main" id="{5E5B2ED0-F810-9ACA-1F28-5852C841B6B0}"/>
              </a:ext>
            </a:extLst>
          </p:cNvPr>
          <p:cNvSpPr>
            <a:spLocks noGrp="1"/>
          </p:cNvSpPr>
          <p:nvPr>
            <p:ph idx="1"/>
          </p:nvPr>
        </p:nvSpPr>
        <p:spPr/>
        <p:txBody>
          <a:bodyPr vert="horz" lIns="91440" tIns="45720" rIns="91440" bIns="45720" rtlCol="0" anchor="t">
            <a:normAutofit/>
          </a:bodyPr>
          <a:lstStyle/>
          <a:p>
            <a:r>
              <a:rPr lang="en-US" dirty="0">
                <a:ea typeface="+mn-lt"/>
                <a:cs typeface="+mn-lt"/>
              </a:rPr>
              <a:t>Developed by Dabwan Basel &amp; Jadhav Mukti</a:t>
            </a:r>
          </a:p>
          <a:p>
            <a:r>
              <a:rPr lang="en-US" dirty="0"/>
              <a:t>Dataset consisted of 16,192 images</a:t>
            </a:r>
          </a:p>
          <a:p>
            <a:r>
              <a:rPr lang="en-US" dirty="0"/>
              <a:t>Yemeni Sign Language alphabets</a:t>
            </a:r>
          </a:p>
          <a:p>
            <a:r>
              <a:rPr lang="en-US" dirty="0"/>
              <a:t>Model accuracy of 94%</a:t>
            </a:r>
          </a:p>
        </p:txBody>
      </p:sp>
    </p:spTree>
    <p:extLst>
      <p:ext uri="{BB962C8B-B14F-4D97-AF65-F5344CB8AC3E}">
        <p14:creationId xmlns:p14="http://schemas.microsoft.com/office/powerpoint/2010/main" val="345564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36A4-7EDA-659D-AB02-274FC66F1D2D}"/>
              </a:ext>
            </a:extLst>
          </p:cNvPr>
          <p:cNvSpPr>
            <a:spLocks noGrp="1"/>
          </p:cNvSpPr>
          <p:nvPr>
            <p:ph type="title"/>
          </p:nvPr>
        </p:nvSpPr>
        <p:spPr/>
        <p:txBody>
          <a:bodyPr/>
          <a:lstStyle/>
          <a:p>
            <a:r>
              <a:rPr lang="en-US" dirty="0"/>
              <a:t>Vision  Transformer (</a:t>
            </a:r>
            <a:r>
              <a:rPr lang="en-US" dirty="0" err="1"/>
              <a:t>ViT</a:t>
            </a:r>
            <a:r>
              <a:rPr lang="en-US" dirty="0"/>
              <a:t>)</a:t>
            </a:r>
          </a:p>
        </p:txBody>
      </p:sp>
      <p:pic>
        <p:nvPicPr>
          <p:cNvPr id="11" name="Content Placeholder 10" descr="A diagram of a transformer&#10;&#10;AI-generated content may be incorrect.">
            <a:extLst>
              <a:ext uri="{FF2B5EF4-FFF2-40B4-BE49-F238E27FC236}">
                <a16:creationId xmlns:a16="http://schemas.microsoft.com/office/drawing/2014/main" id="{29AE5F22-2C9B-F374-FC69-45CBE6556365}"/>
              </a:ext>
            </a:extLst>
          </p:cNvPr>
          <p:cNvPicPr>
            <a:picLocks noGrp="1" noChangeAspect="1"/>
          </p:cNvPicPr>
          <p:nvPr>
            <p:ph idx="1"/>
          </p:nvPr>
        </p:nvPicPr>
        <p:blipFill>
          <a:blip r:embed="rId2"/>
          <a:stretch>
            <a:fillRect/>
          </a:stretch>
        </p:blipFill>
        <p:spPr>
          <a:xfrm>
            <a:off x="564262" y="1556168"/>
            <a:ext cx="8344024" cy="4291324"/>
          </a:xfrm>
          <a:prstGeom prst="rect">
            <a:avLst/>
          </a:prstGeom>
          <a:ln>
            <a:noFill/>
          </a:ln>
        </p:spPr>
      </p:pic>
    </p:spTree>
    <p:extLst>
      <p:ext uri="{BB962C8B-B14F-4D97-AF65-F5344CB8AC3E}">
        <p14:creationId xmlns:p14="http://schemas.microsoft.com/office/powerpoint/2010/main" val="343613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F55B-2F5E-A391-0617-0D6A6E65682B}"/>
              </a:ext>
            </a:extLst>
          </p:cNvPr>
          <p:cNvSpPr>
            <a:spLocks noGrp="1"/>
          </p:cNvSpPr>
          <p:nvPr>
            <p:ph type="title"/>
          </p:nvPr>
        </p:nvSpPr>
        <p:spPr/>
        <p:txBody>
          <a:bodyPr/>
          <a:lstStyle/>
          <a:p>
            <a:r>
              <a:rPr lang="en-US"/>
              <a:t>Vision Transformer (</a:t>
            </a:r>
            <a:r>
              <a:rPr lang="en-US" err="1"/>
              <a:t>ViT</a:t>
            </a:r>
            <a:r>
              <a:rPr lang="en-US"/>
              <a:t>)</a:t>
            </a:r>
            <a:endParaRPr lang="en-US" b="0"/>
          </a:p>
          <a:p>
            <a:endParaRPr lang="en-US" dirty="0"/>
          </a:p>
        </p:txBody>
      </p:sp>
      <p:sp>
        <p:nvSpPr>
          <p:cNvPr id="3" name="Content Placeholder 2">
            <a:extLst>
              <a:ext uri="{FF2B5EF4-FFF2-40B4-BE49-F238E27FC236}">
                <a16:creationId xmlns:a16="http://schemas.microsoft.com/office/drawing/2014/main" id="{0BA0D20C-C201-03F5-C86B-D847BB579FA7}"/>
              </a:ext>
            </a:extLst>
          </p:cNvPr>
          <p:cNvSpPr>
            <a:spLocks noGrp="1"/>
          </p:cNvSpPr>
          <p:nvPr>
            <p:ph idx="1"/>
          </p:nvPr>
        </p:nvSpPr>
        <p:spPr>
          <a:xfrm>
            <a:off x="565150" y="2073752"/>
            <a:ext cx="8759193" cy="3687476"/>
          </a:xfrm>
        </p:spPr>
        <p:txBody>
          <a:bodyPr vert="horz" lIns="91440" tIns="45720" rIns="91440" bIns="45720" rtlCol="0" anchor="t">
            <a:normAutofit/>
          </a:bodyPr>
          <a:lstStyle/>
          <a:p>
            <a:r>
              <a:rPr lang="en-US" dirty="0"/>
              <a:t>By </a:t>
            </a:r>
            <a:r>
              <a:rPr lang="en-US" dirty="0">
                <a:latin typeface="Neue Haas Grotesk Text Pro"/>
                <a:cs typeface="Times New Roman"/>
              </a:rPr>
              <a:t>Mazen </a:t>
            </a:r>
            <a:r>
              <a:rPr lang="en-US" dirty="0" err="1">
                <a:latin typeface="Neue Haas Grotesk Text Pro"/>
                <a:cs typeface="Times New Roman"/>
              </a:rPr>
              <a:t>Balat</a:t>
            </a:r>
            <a:r>
              <a:rPr lang="en-US" dirty="0">
                <a:latin typeface="Neue Haas Grotesk Text Pro"/>
                <a:cs typeface="Times New Roman"/>
              </a:rPr>
              <a:t>, </a:t>
            </a:r>
            <a:r>
              <a:rPr lang="en-US" dirty="0" err="1">
                <a:latin typeface="Neue Haas Grotesk Text Pro"/>
                <a:cs typeface="Times New Roman"/>
              </a:rPr>
              <a:t>Rewaa</a:t>
            </a:r>
            <a:r>
              <a:rPr lang="en-US" dirty="0">
                <a:latin typeface="Neue Haas Grotesk Text Pro"/>
                <a:cs typeface="Times New Roman"/>
              </a:rPr>
              <a:t> Awaad, Hend Adel, Ahmed B. Zaky, and Salah A. Aly</a:t>
            </a:r>
          </a:p>
          <a:p>
            <a:r>
              <a:rPr lang="en-US" dirty="0">
                <a:ea typeface="+mn-lt"/>
                <a:cs typeface="+mn-lt"/>
              </a:rPr>
              <a:t>Transfer learning and transformer-based models.</a:t>
            </a:r>
          </a:p>
          <a:p>
            <a:r>
              <a:rPr lang="en-US" dirty="0">
                <a:ea typeface="+mn-lt"/>
                <a:cs typeface="+mn-lt"/>
              </a:rPr>
              <a:t>CNN architectures like ResNet50, MobileNetV2, and EfficientNetB7</a:t>
            </a:r>
          </a:p>
          <a:p>
            <a:r>
              <a:rPr lang="en-US" dirty="0">
                <a:ea typeface="+mn-lt"/>
                <a:cs typeface="+mn-lt"/>
              </a:rPr>
              <a:t>Dataset ArSL2018 consist of 54,049 grayscale images</a:t>
            </a:r>
          </a:p>
          <a:p>
            <a:r>
              <a:rPr lang="en-US" dirty="0">
                <a:ea typeface="+mn-lt"/>
                <a:cs typeface="+mn-lt"/>
              </a:rPr>
              <a:t>results with 99.6% test accuracy o</a:t>
            </a:r>
          </a:p>
          <a:p>
            <a:endParaRPr lang="en-US" dirty="0">
              <a:ea typeface="+mn-lt"/>
              <a:cs typeface="+mn-lt"/>
            </a:endParaRPr>
          </a:p>
        </p:txBody>
      </p:sp>
    </p:spTree>
    <p:extLst>
      <p:ext uri="{BB962C8B-B14F-4D97-AF65-F5344CB8AC3E}">
        <p14:creationId xmlns:p14="http://schemas.microsoft.com/office/powerpoint/2010/main" val="371361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4708-A64F-BF5E-B58C-F2420809FFC0}"/>
              </a:ext>
            </a:extLst>
          </p:cNvPr>
          <p:cNvSpPr>
            <a:spLocks noGrp="1"/>
          </p:cNvSpPr>
          <p:nvPr>
            <p:ph type="title"/>
          </p:nvPr>
        </p:nvSpPr>
        <p:spPr/>
        <p:txBody>
          <a:bodyPr/>
          <a:lstStyle/>
          <a:p>
            <a:r>
              <a:rPr lang="en-US" dirty="0"/>
              <a:t>Vision Transformers (</a:t>
            </a:r>
            <a:r>
              <a:rPr lang="en-US" dirty="0" err="1"/>
              <a:t>ViT</a:t>
            </a:r>
            <a:r>
              <a:rPr lang="en-US" dirty="0"/>
              <a:t>)</a:t>
            </a:r>
          </a:p>
        </p:txBody>
      </p:sp>
      <p:pic>
        <p:nvPicPr>
          <p:cNvPr id="4" name="Content Placeholder 3" descr="A table with numbers and text&#10;&#10;AI-generated content may be incorrect.">
            <a:extLst>
              <a:ext uri="{FF2B5EF4-FFF2-40B4-BE49-F238E27FC236}">
                <a16:creationId xmlns:a16="http://schemas.microsoft.com/office/drawing/2014/main" id="{F4C7D1C4-1052-9562-F64B-1A7119650D51}"/>
              </a:ext>
            </a:extLst>
          </p:cNvPr>
          <p:cNvPicPr>
            <a:picLocks noGrp="1" noChangeAspect="1"/>
          </p:cNvPicPr>
          <p:nvPr>
            <p:ph idx="1"/>
          </p:nvPr>
        </p:nvPicPr>
        <p:blipFill>
          <a:blip r:embed="rId2"/>
          <a:stretch>
            <a:fillRect/>
          </a:stretch>
        </p:blipFill>
        <p:spPr>
          <a:xfrm>
            <a:off x="609789" y="2160016"/>
            <a:ext cx="7246557" cy="3601212"/>
          </a:xfrm>
          <a:prstGeom prst="rect">
            <a:avLst/>
          </a:prstGeom>
          <a:ln>
            <a:noFill/>
          </a:ln>
        </p:spPr>
      </p:pic>
    </p:spTree>
    <p:extLst>
      <p:ext uri="{BB962C8B-B14F-4D97-AF65-F5344CB8AC3E}">
        <p14:creationId xmlns:p14="http://schemas.microsoft.com/office/powerpoint/2010/main" val="157535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140E-CA66-B20B-580F-EEF2A6133313}"/>
              </a:ext>
            </a:extLst>
          </p:cNvPr>
          <p:cNvSpPr>
            <a:spLocks noGrp="1"/>
          </p:cNvSpPr>
          <p:nvPr>
            <p:ph type="title"/>
          </p:nvPr>
        </p:nvSpPr>
        <p:spPr/>
        <p:txBody>
          <a:bodyPr/>
          <a:lstStyle/>
          <a:p>
            <a:r>
              <a:rPr lang="en-US" dirty="0"/>
              <a:t>Vision Transformers (</a:t>
            </a:r>
            <a:r>
              <a:rPr lang="en-US" dirty="0" err="1"/>
              <a:t>ViT</a:t>
            </a:r>
            <a:r>
              <a:rPr lang="en-US" dirty="0"/>
              <a:t>)</a:t>
            </a:r>
            <a:endParaRPr lang="en-US" b="0" dirty="0"/>
          </a:p>
          <a:p>
            <a:endParaRPr lang="en-US" dirty="0"/>
          </a:p>
        </p:txBody>
      </p:sp>
      <p:pic>
        <p:nvPicPr>
          <p:cNvPr id="4" name="Content Placeholder 3" descr="A diagram of a sign language&#10;&#10;AI-generated content may be incorrect.">
            <a:extLst>
              <a:ext uri="{FF2B5EF4-FFF2-40B4-BE49-F238E27FC236}">
                <a16:creationId xmlns:a16="http://schemas.microsoft.com/office/drawing/2014/main" id="{EE305C7F-DB06-75C6-FF96-EEE738EC1510}"/>
              </a:ext>
            </a:extLst>
          </p:cNvPr>
          <p:cNvPicPr>
            <a:picLocks noGrp="1" noChangeAspect="1"/>
          </p:cNvPicPr>
          <p:nvPr>
            <p:ph idx="1"/>
          </p:nvPr>
        </p:nvPicPr>
        <p:blipFill>
          <a:blip r:embed="rId2"/>
          <a:stretch>
            <a:fillRect/>
          </a:stretch>
        </p:blipFill>
        <p:spPr>
          <a:xfrm>
            <a:off x="1310797" y="2501392"/>
            <a:ext cx="5854700" cy="3040380"/>
          </a:xfrm>
          <a:prstGeom prst="rect">
            <a:avLst/>
          </a:prstGeom>
          <a:ln>
            <a:noFill/>
          </a:ln>
        </p:spPr>
      </p:pic>
    </p:spTree>
    <p:extLst>
      <p:ext uri="{BB962C8B-B14F-4D97-AF65-F5344CB8AC3E}">
        <p14:creationId xmlns:p14="http://schemas.microsoft.com/office/powerpoint/2010/main" val="123499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7718-2E9A-5CCF-0D26-F99742A7FD94}"/>
              </a:ext>
            </a:extLst>
          </p:cNvPr>
          <p:cNvSpPr>
            <a:spLocks noGrp="1"/>
          </p:cNvSpPr>
          <p:nvPr>
            <p:ph type="title"/>
          </p:nvPr>
        </p:nvSpPr>
        <p:spPr/>
        <p:txBody>
          <a:bodyPr/>
          <a:lstStyle/>
          <a:p>
            <a:r>
              <a:rPr lang="en-US" dirty="0"/>
              <a:t>Hybrid CNN-RNN</a:t>
            </a:r>
          </a:p>
        </p:txBody>
      </p:sp>
      <p:pic>
        <p:nvPicPr>
          <p:cNvPr id="4" name="Content Placeholder 3" descr="A diagram of a tank&#10;&#10;AI-generated content may be incorrect.">
            <a:extLst>
              <a:ext uri="{FF2B5EF4-FFF2-40B4-BE49-F238E27FC236}">
                <a16:creationId xmlns:a16="http://schemas.microsoft.com/office/drawing/2014/main" id="{22482236-AEC4-158D-D4B4-49B867B121A8}"/>
              </a:ext>
            </a:extLst>
          </p:cNvPr>
          <p:cNvPicPr>
            <a:picLocks noGrp="1" noChangeAspect="1"/>
          </p:cNvPicPr>
          <p:nvPr>
            <p:ph idx="1"/>
          </p:nvPr>
        </p:nvPicPr>
        <p:blipFill>
          <a:blip r:embed="rId2"/>
          <a:stretch>
            <a:fillRect/>
          </a:stretch>
        </p:blipFill>
        <p:spPr>
          <a:xfrm>
            <a:off x="131570" y="2513544"/>
            <a:ext cx="4701852" cy="2984013"/>
          </a:xfrm>
          <a:prstGeom prst="rect">
            <a:avLst/>
          </a:prstGeom>
          <a:ln>
            <a:noFill/>
          </a:ln>
        </p:spPr>
      </p:pic>
      <p:pic>
        <p:nvPicPr>
          <p:cNvPr id="6" name="Picture 5" descr="picture-1">
            <a:extLst>
              <a:ext uri="{FF2B5EF4-FFF2-40B4-BE49-F238E27FC236}">
                <a16:creationId xmlns:a16="http://schemas.microsoft.com/office/drawing/2014/main" id="{AB18E305-DEB7-CF94-CA49-975202376350}"/>
              </a:ext>
            </a:extLst>
          </p:cNvPr>
          <p:cNvPicPr>
            <a:picLocks noChangeAspect="1"/>
          </p:cNvPicPr>
          <p:nvPr/>
        </p:nvPicPr>
        <p:blipFill>
          <a:blip r:embed="rId3"/>
          <a:stretch>
            <a:fillRect/>
          </a:stretch>
        </p:blipFill>
        <p:spPr>
          <a:xfrm>
            <a:off x="4829014" y="2272392"/>
            <a:ext cx="5078508" cy="3456215"/>
          </a:xfrm>
          <a:prstGeom prst="rect">
            <a:avLst/>
          </a:prstGeom>
          <a:ln>
            <a:noFill/>
          </a:ln>
        </p:spPr>
      </p:pic>
    </p:spTree>
    <p:extLst>
      <p:ext uri="{BB962C8B-B14F-4D97-AF65-F5344CB8AC3E}">
        <p14:creationId xmlns:p14="http://schemas.microsoft.com/office/powerpoint/2010/main" val="2260865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4A83-F6B7-009A-B226-EF810799410F}"/>
              </a:ext>
            </a:extLst>
          </p:cNvPr>
          <p:cNvSpPr>
            <a:spLocks noGrp="1"/>
          </p:cNvSpPr>
          <p:nvPr>
            <p:ph type="title"/>
          </p:nvPr>
        </p:nvSpPr>
        <p:spPr/>
        <p:txBody>
          <a:bodyPr/>
          <a:lstStyle/>
          <a:p>
            <a:r>
              <a:rPr lang="en-US" dirty="0"/>
              <a:t>Hybrid CNN-RNN</a:t>
            </a:r>
            <a:endParaRPr lang="en-US" b="0" dirty="0"/>
          </a:p>
          <a:p>
            <a:endParaRPr lang="en-US" dirty="0"/>
          </a:p>
        </p:txBody>
      </p:sp>
      <p:sp>
        <p:nvSpPr>
          <p:cNvPr id="3" name="Content Placeholder 2">
            <a:extLst>
              <a:ext uri="{FF2B5EF4-FFF2-40B4-BE49-F238E27FC236}">
                <a16:creationId xmlns:a16="http://schemas.microsoft.com/office/drawing/2014/main" id="{44F7AFF1-0D6F-B765-FF2A-1A6D15493CD5}"/>
              </a:ext>
            </a:extLst>
          </p:cNvPr>
          <p:cNvSpPr>
            <a:spLocks noGrp="1"/>
          </p:cNvSpPr>
          <p:nvPr>
            <p:ph idx="1"/>
          </p:nvPr>
        </p:nvSpPr>
        <p:spPr/>
        <p:txBody>
          <a:bodyPr vert="horz" lIns="91440" tIns="45720" rIns="91440" bIns="45720" rtlCol="0" anchor="t">
            <a:normAutofit fontScale="92500" lnSpcReduction="20000"/>
          </a:bodyPr>
          <a:lstStyle/>
          <a:p>
            <a:r>
              <a:rPr lang="en-US" dirty="0">
                <a:ea typeface="+mn-lt"/>
                <a:cs typeface="+mn-lt"/>
              </a:rPr>
              <a:t>Research by Basel </a:t>
            </a:r>
            <a:r>
              <a:rPr lang="en-US" dirty="0" err="1">
                <a:ea typeface="+mn-lt"/>
                <a:cs typeface="+mn-lt"/>
              </a:rPr>
              <a:t>Dabwan</a:t>
            </a:r>
            <a:r>
              <a:rPr lang="en-US" dirty="0">
                <a:ea typeface="+mn-lt"/>
                <a:cs typeface="+mn-lt"/>
              </a:rPr>
              <a:t> and Mukti Jadhav</a:t>
            </a:r>
            <a:endParaRPr lang="en-US" dirty="0"/>
          </a:p>
          <a:p>
            <a:r>
              <a:rPr lang="en-US" dirty="0" err="1">
                <a:ea typeface="+mn-lt"/>
                <a:cs typeface="+mn-lt"/>
              </a:rPr>
              <a:t>KArSL</a:t>
            </a:r>
            <a:r>
              <a:rPr lang="en-US" dirty="0">
                <a:ea typeface="+mn-lt"/>
                <a:cs typeface="+mn-lt"/>
              </a:rPr>
              <a:t> dataset has a total of 672 videos 24 for each class</a:t>
            </a:r>
            <a:endParaRPr lang="en-US" dirty="0"/>
          </a:p>
          <a:p>
            <a:r>
              <a:rPr lang="en-US" dirty="0">
                <a:ea typeface="+mn-lt"/>
                <a:cs typeface="+mn-lt"/>
              </a:rPr>
              <a:t>30 FPS 1920x1080 pixels</a:t>
            </a:r>
          </a:p>
          <a:p>
            <a:r>
              <a:rPr lang="en-US" dirty="0">
                <a:ea typeface="+mn-lt"/>
                <a:cs typeface="+mn-lt"/>
              </a:rPr>
              <a:t>Effectively capture both spatial and temporal features</a:t>
            </a:r>
            <a:endParaRPr lang="en-US"/>
          </a:p>
          <a:p>
            <a:r>
              <a:rPr lang="en-US" dirty="0">
                <a:latin typeface="Neue Haas Grotesk Text Pro"/>
                <a:ea typeface="+mn-lt"/>
                <a:cs typeface="Times New Roman"/>
              </a:rPr>
              <a:t>Two hybrid models: </a:t>
            </a:r>
            <a:r>
              <a:rPr lang="en-US" dirty="0" err="1">
                <a:latin typeface="Neue Haas Grotesk Text Pro"/>
                <a:ea typeface="+mn-lt"/>
                <a:cs typeface="Times New Roman"/>
              </a:rPr>
              <a:t>ConvLSTM</a:t>
            </a:r>
            <a:r>
              <a:rPr lang="en-US" dirty="0">
                <a:latin typeface="Neue Haas Grotesk Text Pro"/>
                <a:ea typeface="+mn-lt"/>
                <a:cs typeface="Times New Roman"/>
              </a:rPr>
              <a:t> and Long-term Recurrent Convolutional Networks (LRCN)</a:t>
            </a:r>
            <a:endParaRPr lang="en-US" dirty="0">
              <a:latin typeface="Neue Haas Grotesk Text Pro"/>
              <a:ea typeface="+mn-lt"/>
              <a:cs typeface="+mn-lt"/>
            </a:endParaRPr>
          </a:p>
          <a:p>
            <a:r>
              <a:rPr lang="en-US" dirty="0" err="1">
                <a:ea typeface="+mn-lt"/>
                <a:cs typeface="+mn-lt"/>
              </a:rPr>
              <a:t>ConvLSTM</a:t>
            </a:r>
            <a:r>
              <a:rPr lang="en-US" dirty="0">
                <a:ea typeface="+mn-lt"/>
                <a:cs typeface="+mn-lt"/>
              </a:rPr>
              <a:t> </a:t>
            </a:r>
            <a:r>
              <a:rPr lang="en-US" dirty="0">
                <a:latin typeface="Neue Haas Grotesk Text Pro"/>
                <a:ea typeface="+mn-lt"/>
                <a:cs typeface="Times New Roman"/>
              </a:rPr>
              <a:t>Validation accuracy of 95%</a:t>
            </a:r>
          </a:p>
          <a:p>
            <a:r>
              <a:rPr lang="en-US" dirty="0">
                <a:latin typeface="Neue Haas Grotesk Text Pro"/>
                <a:ea typeface="+mn-lt"/>
                <a:cs typeface="Times New Roman"/>
              </a:rPr>
              <a:t>LRCN 93.33% validation accuracy</a:t>
            </a:r>
          </a:p>
        </p:txBody>
      </p:sp>
    </p:spTree>
    <p:extLst>
      <p:ext uri="{BB962C8B-B14F-4D97-AF65-F5344CB8AC3E}">
        <p14:creationId xmlns:p14="http://schemas.microsoft.com/office/powerpoint/2010/main" val="2653838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487C-1FF6-107A-018F-BB5070E33957}"/>
              </a:ext>
            </a:extLst>
          </p:cNvPr>
          <p:cNvSpPr>
            <a:spLocks noGrp="1"/>
          </p:cNvSpPr>
          <p:nvPr>
            <p:ph type="title"/>
          </p:nvPr>
        </p:nvSpPr>
        <p:spPr/>
        <p:txBody>
          <a:bodyPr/>
          <a:lstStyle/>
          <a:p>
            <a:r>
              <a:rPr lang="en-US" dirty="0"/>
              <a:t>Light </a:t>
            </a:r>
            <a:r>
              <a:rPr lang="en-US" dirty="0">
                <a:ea typeface="+mj-lt"/>
                <a:cs typeface="+mj-lt"/>
              </a:rPr>
              <a:t>Mobile Models</a:t>
            </a:r>
          </a:p>
        </p:txBody>
      </p:sp>
      <p:sp>
        <p:nvSpPr>
          <p:cNvPr id="3" name="Content Placeholder 2">
            <a:extLst>
              <a:ext uri="{FF2B5EF4-FFF2-40B4-BE49-F238E27FC236}">
                <a16:creationId xmlns:a16="http://schemas.microsoft.com/office/drawing/2014/main" id="{E6103B1D-649C-F721-9A88-29A5266CE8A8}"/>
              </a:ext>
            </a:extLst>
          </p:cNvPr>
          <p:cNvSpPr>
            <a:spLocks noGrp="1"/>
          </p:cNvSpPr>
          <p:nvPr>
            <p:ph idx="1"/>
          </p:nvPr>
        </p:nvSpPr>
        <p:spPr>
          <a:xfrm>
            <a:off x="565150" y="2073752"/>
            <a:ext cx="8471646" cy="3687476"/>
          </a:xfrm>
        </p:spPr>
        <p:txBody>
          <a:bodyPr vert="horz" lIns="91440" tIns="45720" rIns="91440" bIns="45720" rtlCol="0" anchor="t">
            <a:normAutofit/>
          </a:bodyPr>
          <a:lstStyle/>
          <a:p>
            <a:r>
              <a:rPr lang="en-US" dirty="0"/>
              <a:t>By </a:t>
            </a:r>
            <a:r>
              <a:rPr lang="en-US" dirty="0">
                <a:ea typeface="+mn-lt"/>
                <a:cs typeface="+mn-lt"/>
              </a:rPr>
              <a:t>Batool Yahya </a:t>
            </a:r>
            <a:r>
              <a:rPr lang="en-US" dirty="0" err="1">
                <a:ea typeface="+mn-lt"/>
                <a:cs typeface="+mn-lt"/>
              </a:rPr>
              <a:t>AlKhuraym</a:t>
            </a:r>
            <a:r>
              <a:rPr lang="en-US" dirty="0">
                <a:ea typeface="+mn-lt"/>
                <a:cs typeface="+mn-lt"/>
              </a:rPr>
              <a:t>, Mohamed Maher Ben Ismail, and </a:t>
            </a:r>
            <a:r>
              <a:rPr lang="en-US" dirty="0" err="1">
                <a:ea typeface="+mn-lt"/>
                <a:cs typeface="+mn-lt"/>
              </a:rPr>
              <a:t>Ouiem</a:t>
            </a:r>
            <a:r>
              <a:rPr lang="en-US" dirty="0">
                <a:ea typeface="+mn-lt"/>
                <a:cs typeface="+mn-lt"/>
              </a:rPr>
              <a:t> </a:t>
            </a:r>
            <a:r>
              <a:rPr lang="en-US" dirty="0" err="1">
                <a:ea typeface="+mn-lt"/>
                <a:cs typeface="+mn-lt"/>
              </a:rPr>
              <a:t>Bchir</a:t>
            </a:r>
            <a:endParaRPr lang="en-US" dirty="0">
              <a:ea typeface="+mn-lt"/>
              <a:cs typeface="+mn-lt"/>
            </a:endParaRPr>
          </a:p>
          <a:p>
            <a:r>
              <a:rPr lang="en-US" dirty="0">
                <a:ea typeface="+mn-lt"/>
                <a:cs typeface="+mn-lt"/>
              </a:rPr>
              <a:t>Dataset </a:t>
            </a:r>
            <a:r>
              <a:rPr lang="en-US" dirty="0">
                <a:latin typeface="Neue Haas Grotesk Text Pro"/>
                <a:ea typeface="+mn-lt"/>
                <a:cs typeface="Times New Roman"/>
              </a:rPr>
              <a:t>5,400 images. </a:t>
            </a:r>
          </a:p>
          <a:p>
            <a:r>
              <a:rPr lang="en-US" dirty="0">
                <a:latin typeface="Neue Haas Grotesk Text Pro"/>
                <a:ea typeface="+mn-lt"/>
                <a:cs typeface="Times New Roman"/>
              </a:rPr>
              <a:t>Using </a:t>
            </a:r>
            <a:r>
              <a:rPr lang="en-US" dirty="0" err="1">
                <a:latin typeface="Neue Haas Grotesk Text Pro"/>
                <a:ea typeface="+mn-lt"/>
                <a:cs typeface="Times New Roman"/>
              </a:rPr>
              <a:t>EfficientNet</a:t>
            </a:r>
            <a:r>
              <a:rPr lang="en-US" dirty="0">
                <a:latin typeface="Neue Haas Grotesk Text Pro"/>
                <a:ea typeface="+mn-lt"/>
                <a:cs typeface="Times New Roman"/>
              </a:rPr>
              <a:t>-Lite achieved </a:t>
            </a:r>
            <a:r>
              <a:rPr lang="en-US" dirty="0">
                <a:ea typeface="+mn-lt"/>
                <a:cs typeface="+mn-lt"/>
              </a:rPr>
              <a:t>94.3% accuracy.</a:t>
            </a:r>
          </a:p>
          <a:p>
            <a:r>
              <a:rPr lang="en-US" dirty="0">
                <a:ea typeface="+mn-lt"/>
                <a:cs typeface="+mn-lt"/>
              </a:rPr>
              <a:t>All models show some degree of overfitting, but Model 4 overfits significantly less than the others</a:t>
            </a:r>
          </a:p>
        </p:txBody>
      </p:sp>
    </p:spTree>
    <p:extLst>
      <p:ext uri="{BB962C8B-B14F-4D97-AF65-F5344CB8AC3E}">
        <p14:creationId xmlns:p14="http://schemas.microsoft.com/office/powerpoint/2010/main" val="332357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68B3-DF14-8CF2-16E7-6407C8DEAA2D}"/>
              </a:ext>
            </a:extLst>
          </p:cNvPr>
          <p:cNvSpPr>
            <a:spLocks noGrp="1"/>
          </p:cNvSpPr>
          <p:nvPr>
            <p:ph type="title"/>
          </p:nvPr>
        </p:nvSpPr>
        <p:spPr>
          <a:xfrm>
            <a:off x="565150" y="770890"/>
            <a:ext cx="10231435" cy="2127965"/>
          </a:xfrm>
        </p:spPr>
        <p:txBody>
          <a:bodyPr vert="horz" lIns="91440" tIns="45720" rIns="91440" bIns="45720" rtlCol="0" anchor="t">
            <a:normAutofit fontScale="90000"/>
          </a:bodyPr>
          <a:lstStyle/>
          <a:p>
            <a:r>
              <a:rPr lang="en-US" sz="7200" dirty="0"/>
              <a:t>Computer Science &amp; Engineering dpt.</a:t>
            </a:r>
          </a:p>
        </p:txBody>
      </p:sp>
      <p:sp>
        <p:nvSpPr>
          <p:cNvPr id="3" name="Text Placeholder 2">
            <a:extLst>
              <a:ext uri="{FF2B5EF4-FFF2-40B4-BE49-F238E27FC236}">
                <a16:creationId xmlns:a16="http://schemas.microsoft.com/office/drawing/2014/main" id="{C2808B58-442F-4892-9430-213B06921C3D}"/>
              </a:ext>
            </a:extLst>
          </p:cNvPr>
          <p:cNvSpPr>
            <a:spLocks noGrp="1"/>
          </p:cNvSpPr>
          <p:nvPr>
            <p:ph type="body" idx="4294967295"/>
          </p:nvPr>
        </p:nvSpPr>
        <p:spPr>
          <a:xfrm>
            <a:off x="1793298" y="3106737"/>
            <a:ext cx="8805429" cy="2299236"/>
          </a:xfrm>
        </p:spPr>
        <p:txBody>
          <a:bodyPr vert="horz" lIns="91440" tIns="45720" rIns="91440" bIns="45720" rtlCol="0" anchor="t">
            <a:noAutofit/>
          </a:bodyPr>
          <a:lstStyle/>
          <a:p>
            <a:pPr marL="0" indent="0" algn="ctr">
              <a:lnSpc>
                <a:spcPct val="90000"/>
              </a:lnSpc>
              <a:buNone/>
            </a:pPr>
            <a:r>
              <a:rPr lang="en-US" b="1" dirty="0"/>
              <a:t>By </a:t>
            </a:r>
          </a:p>
          <a:p>
            <a:pPr marL="0" indent="0" algn="ctr">
              <a:lnSpc>
                <a:spcPct val="90000"/>
              </a:lnSpc>
              <a:buNone/>
            </a:pPr>
            <a:r>
              <a:rPr lang="en-US" dirty="0"/>
              <a:t>Abdalrhman Magdy Abdalaziz</a:t>
            </a:r>
          </a:p>
          <a:p>
            <a:pPr marL="0" indent="0" algn="ctr">
              <a:lnSpc>
                <a:spcPct val="90000"/>
              </a:lnSpc>
              <a:buNone/>
            </a:pPr>
            <a:r>
              <a:rPr lang="en-US" dirty="0"/>
              <a:t>Islam Ehab Mohamed</a:t>
            </a:r>
          </a:p>
          <a:p>
            <a:pPr marL="0" indent="0" algn="ctr">
              <a:lnSpc>
                <a:spcPct val="90000"/>
              </a:lnSpc>
              <a:buNone/>
            </a:pPr>
            <a:r>
              <a:rPr lang="en-US" dirty="0"/>
              <a:t>Islam Abd-</a:t>
            </a:r>
            <a:r>
              <a:rPr lang="en-US" dirty="0" err="1"/>
              <a:t>Albaseer</a:t>
            </a:r>
            <a:r>
              <a:rPr lang="en-US" dirty="0"/>
              <a:t> Abd-</a:t>
            </a:r>
            <a:r>
              <a:rPr lang="en-US" dirty="0" err="1"/>
              <a:t>Alazeem</a:t>
            </a:r>
            <a:endParaRPr lang="en-US" dirty="0"/>
          </a:p>
          <a:p>
            <a:pPr marL="0" indent="0" algn="ctr">
              <a:lnSpc>
                <a:spcPct val="90000"/>
              </a:lnSpc>
              <a:buNone/>
            </a:pPr>
            <a:r>
              <a:rPr lang="en-US" dirty="0"/>
              <a:t>Waleed Mohamed Rehan</a:t>
            </a:r>
          </a:p>
        </p:txBody>
      </p:sp>
      <p:sp>
        <p:nvSpPr>
          <p:cNvPr id="5" name="TextBox 4">
            <a:extLst>
              <a:ext uri="{FF2B5EF4-FFF2-40B4-BE49-F238E27FC236}">
                <a16:creationId xmlns:a16="http://schemas.microsoft.com/office/drawing/2014/main" id="{CC494318-F050-C86E-2946-9D19F0E3E1D9}"/>
              </a:ext>
            </a:extLst>
          </p:cNvPr>
          <p:cNvSpPr txBox="1"/>
          <p:nvPr/>
        </p:nvSpPr>
        <p:spPr>
          <a:xfrm>
            <a:off x="1648690" y="5430981"/>
            <a:ext cx="28955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Supervisor</a:t>
            </a:r>
          </a:p>
          <a:p>
            <a:pPr algn="ctr"/>
            <a:r>
              <a:rPr lang="en-US" dirty="0"/>
              <a:t>Dr. / Ahmed El-Mahlawy</a:t>
            </a:r>
          </a:p>
        </p:txBody>
      </p:sp>
      <p:sp>
        <p:nvSpPr>
          <p:cNvPr id="6" name="TextBox 5">
            <a:extLst>
              <a:ext uri="{FF2B5EF4-FFF2-40B4-BE49-F238E27FC236}">
                <a16:creationId xmlns:a16="http://schemas.microsoft.com/office/drawing/2014/main" id="{30E34F0B-1910-5170-A9A1-52B709210915}"/>
              </a:ext>
            </a:extLst>
          </p:cNvPr>
          <p:cNvSpPr txBox="1"/>
          <p:nvPr/>
        </p:nvSpPr>
        <p:spPr>
          <a:xfrm>
            <a:off x="4544291" y="5430981"/>
            <a:ext cx="33112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Segoe UI"/>
              </a:rPr>
              <a:t>Head of the Department</a:t>
            </a:r>
            <a:endParaRPr lang="en-US"/>
          </a:p>
          <a:p>
            <a:pPr algn="ctr"/>
            <a:r>
              <a:rPr lang="en-US" dirty="0">
                <a:cs typeface="Segoe UI"/>
              </a:rPr>
              <a:t>Prof. Dr. / Mohamed </a:t>
            </a:r>
            <a:r>
              <a:rPr lang="en-US" err="1">
                <a:cs typeface="Segoe UI"/>
              </a:rPr>
              <a:t>Berbar</a:t>
            </a:r>
            <a:endParaRPr lang="en-US">
              <a:cs typeface="Segoe UI"/>
            </a:endParaRPr>
          </a:p>
        </p:txBody>
      </p:sp>
      <p:sp>
        <p:nvSpPr>
          <p:cNvPr id="7" name="TextBox 6">
            <a:extLst>
              <a:ext uri="{FF2B5EF4-FFF2-40B4-BE49-F238E27FC236}">
                <a16:creationId xmlns:a16="http://schemas.microsoft.com/office/drawing/2014/main" id="{09C33E67-AA10-1B1F-FB75-50B700F86B8A}"/>
              </a:ext>
            </a:extLst>
          </p:cNvPr>
          <p:cNvSpPr txBox="1"/>
          <p:nvPr/>
        </p:nvSpPr>
        <p:spPr>
          <a:xfrm>
            <a:off x="7855528" y="5430981"/>
            <a:ext cx="30618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Segoe UI"/>
              </a:rPr>
              <a:t>Dean</a:t>
            </a:r>
            <a:endParaRPr lang="en-US"/>
          </a:p>
          <a:p>
            <a:pPr algn="ctr"/>
            <a:r>
              <a:rPr lang="en-US" dirty="0">
                <a:cs typeface="Segoe UI"/>
              </a:rPr>
              <a:t>Prof. Dr. / Ayman Elsayed</a:t>
            </a:r>
          </a:p>
        </p:txBody>
      </p:sp>
    </p:spTree>
    <p:extLst>
      <p:ext uri="{BB962C8B-B14F-4D97-AF65-F5344CB8AC3E}">
        <p14:creationId xmlns:p14="http://schemas.microsoft.com/office/powerpoint/2010/main" val="373483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2386-1393-E935-BCD1-27FA5BF8A5C0}"/>
              </a:ext>
            </a:extLst>
          </p:cNvPr>
          <p:cNvSpPr>
            <a:spLocks noGrp="1"/>
          </p:cNvSpPr>
          <p:nvPr>
            <p:ph type="title"/>
          </p:nvPr>
        </p:nvSpPr>
        <p:spPr/>
        <p:txBody>
          <a:bodyPr/>
          <a:lstStyle/>
          <a:p>
            <a:r>
              <a:rPr lang="en-US" dirty="0"/>
              <a:t>Light Mobile Models</a:t>
            </a:r>
            <a:endParaRPr lang="en-US" b="0" dirty="0"/>
          </a:p>
          <a:p>
            <a:endParaRPr lang="en-US" dirty="0"/>
          </a:p>
        </p:txBody>
      </p:sp>
      <p:pic>
        <p:nvPicPr>
          <p:cNvPr id="4" name="Content Placeholder 3">
            <a:extLst>
              <a:ext uri="{FF2B5EF4-FFF2-40B4-BE49-F238E27FC236}">
                <a16:creationId xmlns:a16="http://schemas.microsoft.com/office/drawing/2014/main" id="{A76FC0E1-04F0-0D3D-91B3-ABA886A821B5}"/>
              </a:ext>
            </a:extLst>
          </p:cNvPr>
          <p:cNvPicPr>
            <a:picLocks noGrp="1" noChangeAspect="1"/>
          </p:cNvPicPr>
          <p:nvPr>
            <p:ph idx="1"/>
          </p:nvPr>
        </p:nvPicPr>
        <p:blipFill>
          <a:blip r:embed="rId2"/>
          <a:stretch>
            <a:fillRect/>
          </a:stretch>
        </p:blipFill>
        <p:spPr>
          <a:xfrm>
            <a:off x="666494" y="2216378"/>
            <a:ext cx="4257675" cy="3114675"/>
          </a:xfrm>
          <a:prstGeom prst="rect">
            <a:avLst/>
          </a:prstGeom>
          <a:ln>
            <a:noFill/>
          </a:ln>
        </p:spPr>
      </p:pic>
      <p:pic>
        <p:nvPicPr>
          <p:cNvPr id="5" name="Picture 4">
            <a:extLst>
              <a:ext uri="{FF2B5EF4-FFF2-40B4-BE49-F238E27FC236}">
                <a16:creationId xmlns:a16="http://schemas.microsoft.com/office/drawing/2014/main" id="{A5690784-4659-337E-D88D-6AA772C5FA82}"/>
              </a:ext>
            </a:extLst>
          </p:cNvPr>
          <p:cNvPicPr>
            <a:picLocks noChangeAspect="1"/>
          </p:cNvPicPr>
          <p:nvPr/>
        </p:nvPicPr>
        <p:blipFill>
          <a:blip r:embed="rId3"/>
          <a:stretch>
            <a:fillRect/>
          </a:stretch>
        </p:blipFill>
        <p:spPr>
          <a:xfrm>
            <a:off x="5165426" y="2254820"/>
            <a:ext cx="4305300" cy="3038475"/>
          </a:xfrm>
          <a:prstGeom prst="rect">
            <a:avLst/>
          </a:prstGeom>
          <a:ln>
            <a:noFill/>
          </a:ln>
        </p:spPr>
      </p:pic>
    </p:spTree>
    <p:extLst>
      <p:ext uri="{BB962C8B-B14F-4D97-AF65-F5344CB8AC3E}">
        <p14:creationId xmlns:p14="http://schemas.microsoft.com/office/powerpoint/2010/main" val="1122254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EAFD-2BEC-402B-C446-6D6438FD598C}"/>
              </a:ext>
            </a:extLst>
          </p:cNvPr>
          <p:cNvSpPr>
            <a:spLocks noGrp="1"/>
          </p:cNvSpPr>
          <p:nvPr>
            <p:ph type="title"/>
          </p:nvPr>
        </p:nvSpPr>
        <p:spPr/>
        <p:txBody>
          <a:bodyPr>
            <a:normAutofit fontScale="90000"/>
          </a:bodyPr>
          <a:lstStyle/>
          <a:p>
            <a:r>
              <a:rPr lang="en-US" dirty="0">
                <a:ea typeface="+mj-lt"/>
                <a:cs typeface="+mj-lt"/>
              </a:rPr>
              <a:t>Limitations of Existing Models</a:t>
            </a:r>
            <a:endParaRPr lang="en-US" dirty="0"/>
          </a:p>
          <a:p>
            <a:endParaRPr lang="en-US" dirty="0"/>
          </a:p>
        </p:txBody>
      </p:sp>
      <p:sp>
        <p:nvSpPr>
          <p:cNvPr id="3" name="Content Placeholder 2">
            <a:extLst>
              <a:ext uri="{FF2B5EF4-FFF2-40B4-BE49-F238E27FC236}">
                <a16:creationId xmlns:a16="http://schemas.microsoft.com/office/drawing/2014/main" id="{259C970A-90AE-E3E8-C1B5-E05BDB6CF803}"/>
              </a:ext>
            </a:extLst>
          </p:cNvPr>
          <p:cNvSpPr>
            <a:spLocks noGrp="1"/>
          </p:cNvSpPr>
          <p:nvPr>
            <p:ph idx="1"/>
          </p:nvPr>
        </p:nvSpPr>
        <p:spPr/>
        <p:txBody>
          <a:bodyPr vert="horz" lIns="91440" tIns="45720" rIns="91440" bIns="45720" rtlCol="0" anchor="t">
            <a:normAutofit/>
          </a:bodyPr>
          <a:lstStyle/>
          <a:p>
            <a:r>
              <a:rPr lang="en-US" dirty="0">
                <a:ea typeface="+mn-lt"/>
                <a:cs typeface="+mn-lt"/>
              </a:rPr>
              <a:t>High resource requirements.</a:t>
            </a:r>
            <a:endParaRPr lang="en-US" dirty="0"/>
          </a:p>
          <a:p>
            <a:r>
              <a:rPr lang="en-US" dirty="0">
                <a:ea typeface="+mn-lt"/>
                <a:cs typeface="+mn-lt"/>
              </a:rPr>
              <a:t>Overfitting.</a:t>
            </a:r>
            <a:endParaRPr lang="en-US" dirty="0"/>
          </a:p>
          <a:p>
            <a:endParaRPr lang="en-US" dirty="0"/>
          </a:p>
        </p:txBody>
      </p:sp>
    </p:spTree>
    <p:extLst>
      <p:ext uri="{BB962C8B-B14F-4D97-AF65-F5344CB8AC3E}">
        <p14:creationId xmlns:p14="http://schemas.microsoft.com/office/powerpoint/2010/main" val="158610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6F93E72-293E-C671-53C3-B94463DDE5B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0D5841-424F-4AFC-324D-8CFADE2D9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9D28E-F6D3-CDE0-7A12-22B25C82D8BB}"/>
              </a:ext>
            </a:extLst>
          </p:cNvPr>
          <p:cNvSpPr>
            <a:spLocks noGrp="1"/>
          </p:cNvSpPr>
          <p:nvPr>
            <p:ph type="title"/>
          </p:nvPr>
        </p:nvSpPr>
        <p:spPr>
          <a:xfrm>
            <a:off x="565150" y="770890"/>
            <a:ext cx="6278607" cy="1268984"/>
          </a:xfrm>
        </p:spPr>
        <p:txBody>
          <a:bodyPr>
            <a:normAutofit/>
          </a:bodyPr>
          <a:lstStyle/>
          <a:p>
            <a:pPr>
              <a:lnSpc>
                <a:spcPct val="90000"/>
              </a:lnSpc>
            </a:pPr>
            <a:r>
              <a:rPr lang="en-US" dirty="0">
                <a:solidFill>
                  <a:srgbClr val="FFFFFF"/>
                </a:solidFill>
                <a:ea typeface="+mj-lt"/>
                <a:cs typeface="+mj-lt"/>
              </a:rPr>
              <a:t>Theoretical Foundations</a:t>
            </a:r>
          </a:p>
        </p:txBody>
      </p:sp>
      <p:sp>
        <p:nvSpPr>
          <p:cNvPr id="3" name="Content Placeholder 2">
            <a:extLst>
              <a:ext uri="{FF2B5EF4-FFF2-40B4-BE49-F238E27FC236}">
                <a16:creationId xmlns:a16="http://schemas.microsoft.com/office/drawing/2014/main" id="{235C286A-A6FC-1CC2-BBB4-B7A260518DDD}"/>
              </a:ext>
            </a:extLst>
          </p:cNvPr>
          <p:cNvSpPr>
            <a:spLocks noGrp="1"/>
          </p:cNvSpPr>
          <p:nvPr>
            <p:ph idx="1"/>
          </p:nvPr>
        </p:nvSpPr>
        <p:spPr>
          <a:xfrm>
            <a:off x="565150" y="2160016"/>
            <a:ext cx="5066001" cy="3601212"/>
          </a:xfrm>
        </p:spPr>
        <p:txBody>
          <a:bodyPr vert="horz" lIns="91440" tIns="45720" rIns="91440" bIns="45720" rtlCol="0" anchor="t">
            <a:normAutofit/>
          </a:bodyPr>
          <a:lstStyle/>
          <a:p>
            <a:pPr marL="342900" indent="-342900">
              <a:buFont typeface="Wingdings" panose="020B0604020202020204" pitchFamily="34" charset="0"/>
              <a:buChar char="Ø"/>
            </a:pPr>
            <a:r>
              <a:rPr lang="en-US" dirty="0">
                <a:ea typeface="+mn-lt"/>
                <a:cs typeface="+mn-lt"/>
              </a:rPr>
              <a:t> </a:t>
            </a:r>
            <a:r>
              <a:rPr lang="en-US" err="1">
                <a:ea typeface="+mn-lt"/>
                <a:cs typeface="+mn-lt"/>
              </a:rPr>
              <a:t>MediaPipe</a:t>
            </a:r>
            <a:r>
              <a:rPr lang="en-US" dirty="0">
                <a:ea typeface="+mn-lt"/>
                <a:cs typeface="+mn-lt"/>
              </a:rPr>
              <a:t> Framework</a:t>
            </a:r>
            <a:endParaRPr lang="en-US"/>
          </a:p>
          <a:p>
            <a:pPr marL="342900" indent="-342900">
              <a:buFont typeface="Wingdings" panose="020B0604020202020204" pitchFamily="34" charset="0"/>
              <a:buChar char="Ø"/>
            </a:pPr>
            <a:r>
              <a:rPr lang="en-US" dirty="0">
                <a:ea typeface="+mn-lt"/>
                <a:cs typeface="+mn-lt"/>
              </a:rPr>
              <a:t> Artificial Neural Networks</a:t>
            </a:r>
          </a:p>
          <a:p>
            <a:pPr marL="342900" indent="-342900">
              <a:buFont typeface="Wingdings" panose="020B0604020202020204" pitchFamily="34" charset="0"/>
              <a:buChar char="Ø"/>
            </a:pPr>
            <a:r>
              <a:rPr lang="en-US" dirty="0">
                <a:ea typeface="+mn-lt"/>
                <a:cs typeface="+mn-lt"/>
              </a:rPr>
              <a:t> Dart &amp; Flutter</a:t>
            </a:r>
          </a:p>
          <a:p>
            <a:pPr marL="914400" lvl="1" indent="-285750">
              <a:buFont typeface="Courier New,monospace"/>
              <a:buChar char="o"/>
            </a:pPr>
            <a:endParaRPr lang="en-US" sz="2400" dirty="0">
              <a:ea typeface="+mn-lt"/>
              <a:cs typeface="+mn-lt"/>
            </a:endParaRPr>
          </a:p>
          <a:p>
            <a:pPr marL="914400" lvl="1" indent="-285750">
              <a:buFont typeface="Courier New,monospace"/>
              <a:buChar char="o"/>
            </a:pPr>
            <a:endParaRPr lang="en-US" sz="2400" dirty="0">
              <a:ea typeface="+mn-lt"/>
              <a:cs typeface="+mn-lt"/>
            </a:endParaRPr>
          </a:p>
          <a:p>
            <a:pPr marL="914400" lvl="1" indent="-285750">
              <a:buFont typeface="Courier New,monospace"/>
              <a:buChar char="o"/>
            </a:pPr>
            <a:endParaRPr lang="en-US" sz="2400" dirty="0">
              <a:ea typeface="+mn-lt"/>
              <a:cs typeface="+mn-lt"/>
            </a:endParaRPr>
          </a:p>
          <a:p>
            <a:pPr marL="914400" lvl="1" indent="-285750">
              <a:buFont typeface="Courier New,monospace" panose="020B0604020202020204" pitchFamily="34" charset="0"/>
              <a:buChar char="o"/>
            </a:pPr>
            <a:endParaRPr lang="en-US" dirty="0">
              <a:ea typeface="+mn-lt"/>
              <a:cs typeface="+mn-lt"/>
            </a:endParaRPr>
          </a:p>
        </p:txBody>
      </p:sp>
      <p:cxnSp>
        <p:nvCxnSpPr>
          <p:cNvPr id="10" name="Straight Connector 9">
            <a:extLst>
              <a:ext uri="{FF2B5EF4-FFF2-40B4-BE49-F238E27FC236}">
                <a16:creationId xmlns:a16="http://schemas.microsoft.com/office/drawing/2014/main" id="{09778A8D-E301-AACE-4022-C78C7F2157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6ADDF8E-4E02-AD09-199A-24B0B5D415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805836F5-4626-F707-F47D-F8F5DE451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79363BC8-27F3-9F18-F358-AA94526BACE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11F50093-C4A9-BF2E-423F-699BED81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9FFD568-8249-8980-ACC0-E57C9DD61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0682C5E2-1318-1D57-4A84-266DF5D59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CEA93B15-994E-9611-2160-FAF00290E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C43AAA05-74C2-7667-A068-EA4EB7F90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E975004F-DD4F-C12B-F65C-EC077985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D71059E6-C7F4-EBEA-B775-88438BCE5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C8B85073-6D89-DF20-8F54-92F335C92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5664E4FA-836B-4341-29EB-00A4CAD5A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56B609F2-4057-563B-9513-78794820E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CEA146B2-AFA8-60E5-8F79-D098B13A5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33849621-65DD-D35C-1898-2B1C8DD60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BEBD724A-356E-2C96-2D3C-5C3E6956E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616E7BDA-7C3A-AB67-DEDB-89292185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9D9A5185-714B-C1EE-8B10-2B6104667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E56F0684-AE10-3E5E-83D9-2D8B3DA73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933D09D7-8E7B-21B2-9008-DEC4DAF61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BDE82CFD-2F95-18E4-A19B-9CC8A5B1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3F53B7C6-2229-3902-CDA8-7513EBFBF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9D3FEF9B-42CE-4092-5B9E-B5C409A1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9CA9AE67-5F09-103E-C66F-5E0B5B7A0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545AC396-CF2B-DA9B-60F7-D8001CB67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040437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D422C-0A16-45D7-76DB-F60F38CC84EA}"/>
              </a:ext>
            </a:extLst>
          </p:cNvPr>
          <p:cNvSpPr>
            <a:spLocks noGrp="1"/>
          </p:cNvSpPr>
          <p:nvPr>
            <p:ph type="title"/>
          </p:nvPr>
        </p:nvSpPr>
        <p:spPr>
          <a:xfrm>
            <a:off x="565151" y="770890"/>
            <a:ext cx="4133559" cy="1268984"/>
          </a:xfrm>
        </p:spPr>
        <p:txBody>
          <a:bodyPr>
            <a:normAutofit/>
          </a:bodyPr>
          <a:lstStyle/>
          <a:p>
            <a:pPr>
              <a:lnSpc>
                <a:spcPct val="90000"/>
              </a:lnSpc>
            </a:pPr>
            <a:r>
              <a:rPr lang="en-US" dirty="0">
                <a:ea typeface="+mj-lt"/>
                <a:cs typeface="+mj-lt"/>
              </a:rPr>
              <a:t>MediaPipe Framework</a:t>
            </a:r>
          </a:p>
        </p:txBody>
      </p:sp>
      <p:sp>
        <p:nvSpPr>
          <p:cNvPr id="3" name="Content Placeholder 2">
            <a:extLst>
              <a:ext uri="{FF2B5EF4-FFF2-40B4-BE49-F238E27FC236}">
                <a16:creationId xmlns:a16="http://schemas.microsoft.com/office/drawing/2014/main" id="{8C49E0CE-792C-AEA8-6CEE-0BC6DCABF3B7}"/>
              </a:ext>
            </a:extLst>
          </p:cNvPr>
          <p:cNvSpPr>
            <a:spLocks noGrp="1"/>
          </p:cNvSpPr>
          <p:nvPr>
            <p:ph idx="1"/>
          </p:nvPr>
        </p:nvSpPr>
        <p:spPr>
          <a:xfrm>
            <a:off x="565151" y="2160016"/>
            <a:ext cx="4133559" cy="3601212"/>
          </a:xfrm>
        </p:spPr>
        <p:txBody>
          <a:bodyPr vert="horz" lIns="91440" tIns="45720" rIns="91440" bIns="45720" rtlCol="0" anchor="t">
            <a:normAutofit lnSpcReduction="10000"/>
          </a:bodyPr>
          <a:lstStyle/>
          <a:p>
            <a:r>
              <a:rPr lang="en-US" dirty="0">
                <a:ea typeface="+mn-lt"/>
                <a:cs typeface="+mn-lt"/>
              </a:rPr>
              <a:t>Extracts 21 hand landmarks in real time</a:t>
            </a:r>
            <a:endParaRPr lang="en-US" dirty="0"/>
          </a:p>
          <a:p>
            <a:r>
              <a:rPr lang="en-US" dirty="0">
                <a:ea typeface="+mn-lt"/>
                <a:cs typeface="+mn-lt"/>
              </a:rPr>
              <a:t>Uses a model bundle: </a:t>
            </a:r>
          </a:p>
          <a:p>
            <a:pPr lvl="1" indent="-285750"/>
            <a:r>
              <a:rPr lang="en-US" dirty="0">
                <a:ea typeface="+mn-lt"/>
                <a:cs typeface="+mn-lt"/>
              </a:rPr>
              <a:t>palm detection model </a:t>
            </a:r>
          </a:p>
          <a:p>
            <a:pPr lvl="1" indent="-285750"/>
            <a:r>
              <a:rPr lang="en-US" dirty="0">
                <a:ea typeface="+mn-lt"/>
                <a:cs typeface="+mn-lt"/>
              </a:rPr>
              <a:t>hand landmarks detection model</a:t>
            </a:r>
            <a:endParaRPr lang="en-US" dirty="0"/>
          </a:p>
          <a:p>
            <a:r>
              <a:rPr lang="en-US" dirty="0">
                <a:ea typeface="+mn-lt"/>
                <a:cs typeface="+mn-lt"/>
              </a:rPr>
              <a:t>The pipeline can run at 20–30 fps on mid-range phones</a:t>
            </a:r>
          </a:p>
          <a:p>
            <a:pPr marL="400050" lvl="1" indent="0">
              <a:buNone/>
            </a:pPr>
            <a:endParaRPr lang="en-US" dirty="0"/>
          </a:p>
          <a:p>
            <a:pPr marL="400050" lvl="1" indent="0">
              <a:buNone/>
            </a:pPr>
            <a:endParaRPr lang="en-US" dirty="0">
              <a:cs typeface="Times New Roman"/>
            </a:endParaRPr>
          </a:p>
          <a:p>
            <a:endParaRPr lang="en-US" dirty="0">
              <a:cs typeface="Times New Roman"/>
            </a:endParaRPr>
          </a:p>
          <a:p>
            <a:endParaRPr lang="en-US" dirty="0">
              <a:cs typeface="Times New Roman"/>
            </a:endParaRPr>
          </a:p>
          <a:p>
            <a:endParaRPr lang="en-US" dirty="0">
              <a:cs typeface="Times New Roman"/>
            </a:endParaRPr>
          </a:p>
        </p:txBody>
      </p:sp>
      <p:pic>
        <p:nvPicPr>
          <p:cNvPr id="4" name="Picture 3">
            <a:extLst>
              <a:ext uri="{FF2B5EF4-FFF2-40B4-BE49-F238E27FC236}">
                <a16:creationId xmlns:a16="http://schemas.microsoft.com/office/drawing/2014/main" id="{B70D289B-F81F-D19C-CCEB-D28E7D066011}"/>
              </a:ext>
            </a:extLst>
          </p:cNvPr>
          <p:cNvPicPr>
            <a:picLocks noChangeAspect="1"/>
          </p:cNvPicPr>
          <p:nvPr/>
        </p:nvPicPr>
        <p:blipFill>
          <a:blip r:embed="rId2"/>
          <a:stretch>
            <a:fillRect/>
          </a:stretch>
        </p:blipFill>
        <p:spPr>
          <a:xfrm>
            <a:off x="5983420" y="681645"/>
            <a:ext cx="4676865" cy="5486059"/>
          </a:xfrm>
          <a:prstGeom prst="rect">
            <a:avLst/>
          </a:prstGeom>
        </p:spPr>
      </p:pic>
      <p:grpSp>
        <p:nvGrpSpPr>
          <p:cNvPr id="17" name="Group 16">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8"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3" name="Straight Connector 22">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50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DA54-C301-4AEB-65F9-CB0B080E268A}"/>
              </a:ext>
            </a:extLst>
          </p:cNvPr>
          <p:cNvSpPr>
            <a:spLocks noGrp="1"/>
          </p:cNvSpPr>
          <p:nvPr>
            <p:ph type="title"/>
          </p:nvPr>
        </p:nvSpPr>
        <p:spPr/>
        <p:txBody>
          <a:bodyPr/>
          <a:lstStyle/>
          <a:p>
            <a:r>
              <a:rPr lang="en-US"/>
              <a:t>Key Points</a:t>
            </a:r>
          </a:p>
        </p:txBody>
      </p:sp>
      <p:pic>
        <p:nvPicPr>
          <p:cNvPr id="4" name="Content Placeholder 3" descr="A screenshot of a computer&#10;&#10;AI-generated content may be incorrect.">
            <a:extLst>
              <a:ext uri="{FF2B5EF4-FFF2-40B4-BE49-F238E27FC236}">
                <a16:creationId xmlns:a16="http://schemas.microsoft.com/office/drawing/2014/main" id="{95AF6331-9EAA-CBD9-17C9-4381494BDE1A}"/>
              </a:ext>
            </a:extLst>
          </p:cNvPr>
          <p:cNvPicPr>
            <a:picLocks noGrp="1" noChangeAspect="1"/>
          </p:cNvPicPr>
          <p:nvPr>
            <p:ph idx="1"/>
          </p:nvPr>
        </p:nvPicPr>
        <p:blipFill>
          <a:blip r:embed="rId2"/>
          <a:stretch>
            <a:fillRect/>
          </a:stretch>
        </p:blipFill>
        <p:spPr>
          <a:xfrm>
            <a:off x="570795" y="2441384"/>
            <a:ext cx="8690394" cy="3038475"/>
          </a:xfrm>
          <a:prstGeom prst="rect">
            <a:avLst/>
          </a:prstGeom>
          <a:ln>
            <a:noFill/>
          </a:ln>
        </p:spPr>
      </p:pic>
    </p:spTree>
    <p:extLst>
      <p:ext uri="{BB962C8B-B14F-4D97-AF65-F5344CB8AC3E}">
        <p14:creationId xmlns:p14="http://schemas.microsoft.com/office/powerpoint/2010/main" val="38799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BE0-584E-816E-5978-0C0022E6ACCC}"/>
              </a:ext>
            </a:extLst>
          </p:cNvPr>
          <p:cNvSpPr>
            <a:spLocks noGrp="1"/>
          </p:cNvSpPr>
          <p:nvPr>
            <p:ph type="title"/>
          </p:nvPr>
        </p:nvSpPr>
        <p:spPr/>
        <p:txBody>
          <a:bodyPr>
            <a:noAutofit/>
          </a:bodyPr>
          <a:lstStyle/>
          <a:p>
            <a:r>
              <a:rPr lang="en-US" dirty="0">
                <a:ea typeface="+mj-lt"/>
                <a:cs typeface="+mj-lt"/>
              </a:rPr>
              <a:t>Hand perception pipeline overview</a:t>
            </a:r>
          </a:p>
        </p:txBody>
      </p:sp>
      <p:pic>
        <p:nvPicPr>
          <p:cNvPr id="4" name="Content Placeholder 3" descr="A screenshot of a computer&#10;&#10;AI-generated content may be incorrect.">
            <a:extLst>
              <a:ext uri="{FF2B5EF4-FFF2-40B4-BE49-F238E27FC236}">
                <a16:creationId xmlns:a16="http://schemas.microsoft.com/office/drawing/2014/main" id="{D3AFC9BC-4532-EAF0-D251-700F76414A35}"/>
              </a:ext>
            </a:extLst>
          </p:cNvPr>
          <p:cNvPicPr>
            <a:picLocks noGrp="1" noChangeAspect="1"/>
          </p:cNvPicPr>
          <p:nvPr>
            <p:ph idx="1"/>
          </p:nvPr>
        </p:nvPicPr>
        <p:blipFill>
          <a:blip r:embed="rId2"/>
          <a:stretch>
            <a:fillRect/>
          </a:stretch>
        </p:blipFill>
        <p:spPr>
          <a:xfrm>
            <a:off x="556777" y="2845658"/>
            <a:ext cx="8445260" cy="3063815"/>
          </a:xfrm>
          <a:prstGeom prst="rect">
            <a:avLst/>
          </a:prstGeom>
        </p:spPr>
      </p:pic>
    </p:spTree>
    <p:extLst>
      <p:ext uri="{BB962C8B-B14F-4D97-AF65-F5344CB8AC3E}">
        <p14:creationId xmlns:p14="http://schemas.microsoft.com/office/powerpoint/2010/main" val="35985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DF92E-749D-5724-128C-5E8C881AE646}"/>
              </a:ext>
            </a:extLst>
          </p:cNvPr>
          <p:cNvSpPr>
            <a:spLocks noGrp="1"/>
          </p:cNvSpPr>
          <p:nvPr>
            <p:ph type="title"/>
          </p:nvPr>
        </p:nvSpPr>
        <p:spPr>
          <a:xfrm>
            <a:off x="565150" y="770889"/>
            <a:ext cx="4541445" cy="1587449"/>
          </a:xfrm>
        </p:spPr>
        <p:txBody>
          <a:bodyPr>
            <a:normAutofit/>
          </a:bodyPr>
          <a:lstStyle/>
          <a:p>
            <a:r>
              <a:rPr lang="en-US" dirty="0"/>
              <a:t>Artificial Neural Network</a:t>
            </a:r>
          </a:p>
        </p:txBody>
      </p:sp>
      <p:sp>
        <p:nvSpPr>
          <p:cNvPr id="3" name="Content Placeholder 2">
            <a:extLst>
              <a:ext uri="{FF2B5EF4-FFF2-40B4-BE49-F238E27FC236}">
                <a16:creationId xmlns:a16="http://schemas.microsoft.com/office/drawing/2014/main" id="{4BE22FC0-9CEC-07A7-D241-469E5083425E}"/>
              </a:ext>
            </a:extLst>
          </p:cNvPr>
          <p:cNvSpPr>
            <a:spLocks noGrp="1"/>
          </p:cNvSpPr>
          <p:nvPr>
            <p:ph idx="1"/>
          </p:nvPr>
        </p:nvSpPr>
        <p:spPr>
          <a:xfrm>
            <a:off x="6155706" y="817197"/>
            <a:ext cx="5457725" cy="1541148"/>
          </a:xfrm>
        </p:spPr>
        <p:txBody>
          <a:bodyPr vert="horz" lIns="91440" tIns="45720" rIns="91440" bIns="45720" rtlCol="0" anchor="t">
            <a:normAutofit/>
          </a:bodyPr>
          <a:lstStyle/>
          <a:p>
            <a:pPr>
              <a:lnSpc>
                <a:spcPct val="90000"/>
              </a:lnSpc>
            </a:pPr>
            <a:r>
              <a:rPr lang="en-US" sz="1900" dirty="0">
                <a:ea typeface="+mn-lt"/>
                <a:cs typeface="+mn-lt"/>
              </a:rPr>
              <a:t>Neuron structure: input, weights, activation.</a:t>
            </a:r>
            <a:endParaRPr lang="en-US" sz="1900" dirty="0"/>
          </a:p>
          <a:p>
            <a:pPr>
              <a:lnSpc>
                <a:spcPct val="90000"/>
              </a:lnSpc>
            </a:pPr>
            <a:r>
              <a:rPr lang="en-US" sz="1900" dirty="0">
                <a:ea typeface="+mn-lt"/>
                <a:cs typeface="+mn-lt"/>
              </a:rPr>
              <a:t>Layers: input, hidden, output.</a:t>
            </a:r>
            <a:endParaRPr lang="en-US" sz="1900" dirty="0"/>
          </a:p>
          <a:p>
            <a:pPr>
              <a:lnSpc>
                <a:spcPct val="90000"/>
              </a:lnSpc>
            </a:pPr>
            <a:r>
              <a:rPr lang="en-US" sz="1900" dirty="0">
                <a:ea typeface="+mn-lt"/>
                <a:cs typeface="+mn-lt"/>
              </a:rPr>
              <a:t>Trained via forward , backpropagation, and SGD.</a:t>
            </a:r>
            <a:endParaRPr lang="en-US" sz="1900" dirty="0"/>
          </a:p>
          <a:p>
            <a:pPr>
              <a:lnSpc>
                <a:spcPct val="90000"/>
              </a:lnSpc>
            </a:pPr>
            <a:endParaRPr lang="en-US" sz="1900"/>
          </a:p>
        </p:txBody>
      </p:sp>
      <p:pic>
        <p:nvPicPr>
          <p:cNvPr id="6" name="Picture 5" descr="A diagram of a diagram&#10;&#10;AI-generated content may be incorrect.">
            <a:extLst>
              <a:ext uri="{FF2B5EF4-FFF2-40B4-BE49-F238E27FC236}">
                <a16:creationId xmlns:a16="http://schemas.microsoft.com/office/drawing/2014/main" id="{57622E10-FCE1-8CAA-7860-287B0FFD2BBA}"/>
              </a:ext>
            </a:extLst>
          </p:cNvPr>
          <p:cNvPicPr>
            <a:picLocks noChangeAspect="1"/>
          </p:cNvPicPr>
          <p:nvPr/>
        </p:nvPicPr>
        <p:blipFill>
          <a:blip r:embed="rId2"/>
          <a:stretch>
            <a:fillRect/>
          </a:stretch>
        </p:blipFill>
        <p:spPr>
          <a:xfrm>
            <a:off x="1360933" y="2692766"/>
            <a:ext cx="2048372" cy="3188599"/>
          </a:xfrm>
          <a:prstGeom prst="rect">
            <a:avLst/>
          </a:prstGeom>
          <a:ln>
            <a:noFill/>
          </a:ln>
        </p:spPr>
      </p:pic>
      <p:pic>
        <p:nvPicPr>
          <p:cNvPr id="8" name="Picture 7" descr="A diagram of a network&#10;&#10;AI-generated content may be incorrect.">
            <a:extLst>
              <a:ext uri="{FF2B5EF4-FFF2-40B4-BE49-F238E27FC236}">
                <a16:creationId xmlns:a16="http://schemas.microsoft.com/office/drawing/2014/main" id="{55A0B480-F873-8961-B360-7F954D603866}"/>
              </a:ext>
            </a:extLst>
          </p:cNvPr>
          <p:cNvPicPr>
            <a:picLocks noChangeAspect="1"/>
          </p:cNvPicPr>
          <p:nvPr/>
        </p:nvPicPr>
        <p:blipFill>
          <a:blip r:embed="rId3"/>
          <a:stretch>
            <a:fillRect/>
          </a:stretch>
        </p:blipFill>
        <p:spPr>
          <a:xfrm>
            <a:off x="4355071" y="3253337"/>
            <a:ext cx="3474720" cy="2067457"/>
          </a:xfrm>
          <a:prstGeom prst="rect">
            <a:avLst/>
          </a:prstGeom>
          <a:ln>
            <a:noFill/>
          </a:ln>
        </p:spPr>
      </p:pic>
      <p:pic>
        <p:nvPicPr>
          <p:cNvPr id="4" name="Picture 3" descr="A diagram of a weight curve&#10;&#10;AI-generated content may be incorrect.">
            <a:extLst>
              <a:ext uri="{FF2B5EF4-FFF2-40B4-BE49-F238E27FC236}">
                <a16:creationId xmlns:a16="http://schemas.microsoft.com/office/drawing/2014/main" id="{B52C8B49-F6E5-06C3-AB96-D2431A776D97}"/>
              </a:ext>
            </a:extLst>
          </p:cNvPr>
          <p:cNvPicPr>
            <a:picLocks noChangeAspect="1"/>
          </p:cNvPicPr>
          <p:nvPr/>
        </p:nvPicPr>
        <p:blipFill>
          <a:blip r:embed="rId4"/>
          <a:stretch>
            <a:fillRect/>
          </a:stretch>
        </p:blipFill>
        <p:spPr>
          <a:xfrm>
            <a:off x="8062384" y="3335861"/>
            <a:ext cx="3474720" cy="1902408"/>
          </a:xfrm>
          <a:prstGeom prst="rect">
            <a:avLst/>
          </a:prstGeom>
          <a:ln>
            <a:noFill/>
          </a:ln>
        </p:spPr>
      </p:pic>
      <p:grpSp>
        <p:nvGrpSpPr>
          <p:cNvPr id="15" name="Group 14">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1" name="Straight Connector 20">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711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5" name="Oval 54">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Oval 57">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Oval 62">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Oval 68">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0" name="Straight Connector 79">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435BA-85EA-2AE8-992B-D065E2B276A0}"/>
              </a:ext>
            </a:extLst>
          </p:cNvPr>
          <p:cNvSpPr>
            <a:spLocks noGrp="1"/>
          </p:cNvSpPr>
          <p:nvPr>
            <p:ph type="title"/>
          </p:nvPr>
        </p:nvSpPr>
        <p:spPr>
          <a:xfrm>
            <a:off x="565150" y="768334"/>
            <a:ext cx="7335835" cy="2866405"/>
          </a:xfrm>
        </p:spPr>
        <p:txBody>
          <a:bodyPr vert="horz" lIns="91440" tIns="45720" rIns="91440" bIns="45720" rtlCol="0" anchor="t">
            <a:normAutofit/>
          </a:bodyPr>
          <a:lstStyle/>
          <a:p>
            <a:r>
              <a:rPr lang="en-US" sz="7200" dirty="0"/>
              <a:t>Flutter &amp; Dart</a:t>
            </a:r>
          </a:p>
        </p:txBody>
      </p:sp>
      <p:pic>
        <p:nvPicPr>
          <p:cNvPr id="7" name="Graphic 6" descr="HummingBird">
            <a:extLst>
              <a:ext uri="{FF2B5EF4-FFF2-40B4-BE49-F238E27FC236}">
                <a16:creationId xmlns:a16="http://schemas.microsoft.com/office/drawing/2014/main" id="{B6998BF9-5EB7-59E4-45F0-E6D4B72CD8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4708" y="706600"/>
            <a:ext cx="2695801" cy="2695801"/>
          </a:xfrm>
          <a:prstGeom prst="rect">
            <a:avLst/>
          </a:prstGeom>
        </p:spPr>
      </p:pic>
      <p:cxnSp>
        <p:nvCxnSpPr>
          <p:cNvPr id="84" name="Straight Connector 8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0A58F28-1204-B14E-A3CB-D6EAC4FC8C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87" name="Oval 86">
              <a:extLst>
                <a:ext uri="{FF2B5EF4-FFF2-40B4-BE49-F238E27FC236}">
                  <a16:creationId xmlns:a16="http://schemas.microsoft.com/office/drawing/2014/main" id="{29764EA9-1018-4444-A261-716130789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41">
              <a:extLst>
                <a:ext uri="{FF2B5EF4-FFF2-40B4-BE49-F238E27FC236}">
                  <a16:creationId xmlns:a16="http://schemas.microsoft.com/office/drawing/2014/main" id="{5D51C7DA-5177-5144-984B-00F10F561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42">
              <a:extLst>
                <a:ext uri="{FF2B5EF4-FFF2-40B4-BE49-F238E27FC236}">
                  <a16:creationId xmlns:a16="http://schemas.microsoft.com/office/drawing/2014/main" id="{4B12F2B7-1732-7B44-A39D-5F2EBDE40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3">
              <a:extLst>
                <a:ext uri="{FF2B5EF4-FFF2-40B4-BE49-F238E27FC236}">
                  <a16:creationId xmlns:a16="http://schemas.microsoft.com/office/drawing/2014/main" id="{E3C016CB-983A-A949-9D9F-D5C818C7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4">
              <a:extLst>
                <a:ext uri="{FF2B5EF4-FFF2-40B4-BE49-F238E27FC236}">
                  <a16:creationId xmlns:a16="http://schemas.microsoft.com/office/drawing/2014/main" id="{D5187172-558E-D84E-899F-EB162C03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45">
              <a:extLst>
                <a:ext uri="{FF2B5EF4-FFF2-40B4-BE49-F238E27FC236}">
                  <a16:creationId xmlns:a16="http://schemas.microsoft.com/office/drawing/2014/main" id="{39DD5291-E906-9B41-A0DD-C8B79F985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46">
              <a:extLst>
                <a:ext uri="{FF2B5EF4-FFF2-40B4-BE49-F238E27FC236}">
                  <a16:creationId xmlns:a16="http://schemas.microsoft.com/office/drawing/2014/main" id="{5221D107-563F-9147-B04E-A54D4D4CB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6DA20F49-C473-1E2B-2812-89AC781FC092}"/>
              </a:ext>
            </a:extLst>
          </p:cNvPr>
          <p:cNvSpPr txBox="1"/>
          <p:nvPr/>
        </p:nvSpPr>
        <p:spPr>
          <a:xfrm>
            <a:off x="569344" y="2208363"/>
            <a:ext cx="7358331" cy="2797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dirty="0">
                <a:cs typeface="Arial"/>
              </a:rPr>
              <a:t>The</a:t>
            </a:r>
            <a:r>
              <a:rPr lang="en-US" sz="2400" dirty="0">
                <a:ea typeface="+mn-lt"/>
                <a:cs typeface="+mn-lt"/>
              </a:rPr>
              <a:t> Flutter Framework is a popular, multiplatform UI toolkit that's powered by the Dart platform, and that provides tooling and UI libraries to build UI experiences that run on iOS, Android, macOS, Windows, Linux, and the web</a:t>
            </a:r>
            <a:endParaRPr lang="en-US" dirty="0">
              <a:ea typeface="+mn-lt"/>
              <a:cs typeface="+mn-lt"/>
            </a:endParaRPr>
          </a:p>
        </p:txBody>
      </p:sp>
    </p:spTree>
    <p:extLst>
      <p:ext uri="{BB962C8B-B14F-4D97-AF65-F5344CB8AC3E}">
        <p14:creationId xmlns:p14="http://schemas.microsoft.com/office/powerpoint/2010/main" val="275776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0487-E05F-B201-64E4-6BFA400BD1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67EE48-4A48-7DA2-7D07-F826715D87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3428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506FC44-D274-37EB-6B21-5259F0EBF4C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12CE60-D5D7-BC34-1A78-F2223926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0CDA9-40B0-2BDF-0CD0-905F93647600}"/>
              </a:ext>
            </a:extLst>
          </p:cNvPr>
          <p:cNvSpPr>
            <a:spLocks noGrp="1"/>
          </p:cNvSpPr>
          <p:nvPr>
            <p:ph type="title"/>
          </p:nvPr>
        </p:nvSpPr>
        <p:spPr>
          <a:xfrm>
            <a:off x="565150" y="770890"/>
            <a:ext cx="6278607" cy="1268984"/>
          </a:xfrm>
        </p:spPr>
        <p:txBody>
          <a:bodyPr>
            <a:normAutofit/>
          </a:bodyPr>
          <a:lstStyle/>
          <a:p>
            <a:pPr>
              <a:lnSpc>
                <a:spcPct val="90000"/>
              </a:lnSpc>
            </a:pPr>
            <a:r>
              <a:rPr lang="en-US" dirty="0">
                <a:solidFill>
                  <a:srgbClr val="FFFFFF"/>
                </a:solidFill>
                <a:ea typeface="+mj-lt"/>
                <a:cs typeface="+mj-lt"/>
              </a:rPr>
              <a:t>Proposed Model</a:t>
            </a:r>
          </a:p>
        </p:txBody>
      </p:sp>
      <p:sp>
        <p:nvSpPr>
          <p:cNvPr id="3" name="Content Placeholder 2">
            <a:extLst>
              <a:ext uri="{FF2B5EF4-FFF2-40B4-BE49-F238E27FC236}">
                <a16:creationId xmlns:a16="http://schemas.microsoft.com/office/drawing/2014/main" id="{1F3C6CEE-C21B-1141-A8BA-C1926F715E7A}"/>
              </a:ext>
            </a:extLst>
          </p:cNvPr>
          <p:cNvSpPr>
            <a:spLocks noGrp="1"/>
          </p:cNvSpPr>
          <p:nvPr>
            <p:ph idx="1"/>
          </p:nvPr>
        </p:nvSpPr>
        <p:spPr>
          <a:xfrm>
            <a:off x="565150" y="2073752"/>
            <a:ext cx="5296038" cy="3687476"/>
          </a:xfrm>
        </p:spPr>
        <p:txBody>
          <a:bodyPr vert="horz" lIns="91440" tIns="45720" rIns="91440" bIns="45720" rtlCol="0" anchor="t">
            <a:normAutofit/>
          </a:bodyPr>
          <a:lstStyle/>
          <a:p>
            <a:pPr>
              <a:buFont typeface="Wingdings" panose="020B0604020202020204" pitchFamily="34" charset="0"/>
              <a:buChar char="Ø"/>
            </a:pPr>
            <a:r>
              <a:rPr lang="en-US" sz="2400" dirty="0"/>
              <a:t> </a:t>
            </a:r>
            <a:r>
              <a:rPr lang="en-US" dirty="0"/>
              <a:t>Overview</a:t>
            </a:r>
          </a:p>
          <a:p>
            <a:pPr>
              <a:buFont typeface="Wingdings" panose="020B0604020202020204" pitchFamily="34" charset="0"/>
              <a:buChar char="Ø"/>
            </a:pPr>
            <a:r>
              <a:rPr lang="en-US" dirty="0">
                <a:ea typeface="+mn-lt"/>
                <a:cs typeface="+mn-lt"/>
              </a:rPr>
              <a:t>Data Preprocessing</a:t>
            </a:r>
            <a:endParaRPr lang="en-US" dirty="0"/>
          </a:p>
          <a:p>
            <a:pPr lvl="1">
              <a:buFont typeface="Courier New,monospace" panose="020B0604020202020204" pitchFamily="34" charset="0"/>
              <a:buChar char="o"/>
            </a:pPr>
            <a:r>
              <a:rPr lang="en-US" dirty="0">
                <a:ea typeface="+mn-lt"/>
                <a:cs typeface="+mn-lt"/>
              </a:rPr>
              <a:t>Landmark Extraction &amp; Normalization</a:t>
            </a:r>
          </a:p>
          <a:p>
            <a:pPr>
              <a:buFont typeface="Wingdings" panose="020B0604020202020204" pitchFamily="34" charset="0"/>
              <a:buChar char="Ø"/>
            </a:pPr>
            <a:r>
              <a:rPr lang="en-US" dirty="0">
                <a:ea typeface="+mn-lt"/>
                <a:cs typeface="+mn-lt"/>
              </a:rPr>
              <a:t>  Model Architecture</a:t>
            </a:r>
          </a:p>
          <a:p>
            <a:pPr>
              <a:buFont typeface="Wingdings" panose="020B0604020202020204" pitchFamily="34" charset="0"/>
              <a:buChar char="Ø"/>
            </a:pPr>
            <a:r>
              <a:rPr lang="en-US" dirty="0">
                <a:ea typeface="+mn-lt"/>
                <a:cs typeface="+mn-lt"/>
              </a:rPr>
              <a:t> Training Process</a:t>
            </a:r>
          </a:p>
          <a:p>
            <a:pPr>
              <a:buFont typeface="Wingdings" panose="020B0604020202020204" pitchFamily="34" charset="0"/>
              <a:buChar char="Ø"/>
            </a:pPr>
            <a:r>
              <a:rPr lang="en-US" dirty="0">
                <a:ea typeface="+mn-lt"/>
                <a:cs typeface="+mn-lt"/>
              </a:rPr>
              <a:t> Model Deployment</a:t>
            </a:r>
          </a:p>
          <a:p>
            <a:pPr marL="914400" lvl="1" indent="-285750">
              <a:buFont typeface="Courier New,monospace"/>
              <a:buChar char="o"/>
            </a:pPr>
            <a:endParaRPr lang="en-US" sz="2400" dirty="0">
              <a:ea typeface="+mn-lt"/>
              <a:cs typeface="+mn-lt"/>
            </a:endParaRPr>
          </a:p>
          <a:p>
            <a:pPr marL="914400" lvl="1" indent="-285750">
              <a:buFont typeface="Courier New,monospace"/>
              <a:buChar char="o"/>
            </a:pPr>
            <a:endParaRPr lang="en-US" sz="2400" dirty="0">
              <a:ea typeface="+mn-lt"/>
              <a:cs typeface="+mn-lt"/>
            </a:endParaRPr>
          </a:p>
          <a:p>
            <a:pPr marL="914400" lvl="1" indent="-285750">
              <a:buFont typeface="Courier New,monospace"/>
              <a:buChar char="o"/>
            </a:pPr>
            <a:endParaRPr lang="en-US" sz="2400" dirty="0">
              <a:ea typeface="+mn-lt"/>
              <a:cs typeface="+mn-lt"/>
            </a:endParaRPr>
          </a:p>
          <a:p>
            <a:pPr marL="914400" lvl="1" indent="-285750">
              <a:buFont typeface="Courier New,monospace" panose="020B0604020202020204" pitchFamily="34" charset="0"/>
              <a:buChar char="o"/>
            </a:pPr>
            <a:endParaRPr lang="en-US" dirty="0">
              <a:ea typeface="+mn-lt"/>
              <a:cs typeface="+mn-lt"/>
            </a:endParaRPr>
          </a:p>
        </p:txBody>
      </p:sp>
      <p:cxnSp>
        <p:nvCxnSpPr>
          <p:cNvPr id="10" name="Straight Connector 9">
            <a:extLst>
              <a:ext uri="{FF2B5EF4-FFF2-40B4-BE49-F238E27FC236}">
                <a16:creationId xmlns:a16="http://schemas.microsoft.com/office/drawing/2014/main" id="{A762C976-4871-1D0B-5574-BC4DF55F3D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AD04D3F-0A02-FA3A-29F5-FC3C35DFC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F5FBD3AF-42F0-B9A5-E63A-41C42558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2BF09636-52CC-D44C-6DC7-00C254249CA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538376B5-ECD2-944B-1997-5D5D7604B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9B63B07-B488-8B02-9844-7DAAA7740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EF19EAE-A2E4-925A-DD6F-08B925D30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D3A9EC0F-ECCD-657F-8520-D142708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0E93C9E3-EE0A-16BA-850F-7E8143B5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267E0E91-E5D4-1050-9485-1F89F66C2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BC511027-CB6F-EF43-8EEC-60FB20BF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753C091A-5DBE-D19F-15C9-2862148CF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92444146-F4A3-B5B8-4DFD-394EF9FAC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77AE9FDB-12C2-04A4-685A-25854C4C6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FF62235C-0803-7CF2-ECC6-F30729E5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37379C61-E234-0055-1069-958CA654E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4BF9B240-CD3A-14A3-C72E-8CF0A3140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B6F05926-F735-0797-54B7-69A4D1206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85B9EEB4-CD60-F9ED-0804-4BAE8229D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91E661C-A487-9F14-86A6-B377B120B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5A17B88A-C3CA-9146-97A6-44862B78D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2B76EB67-348B-675A-E634-BC6BB73F6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C1810D71-D33C-E1F2-262D-965F4ED2B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966C0DB1-F258-E62D-5DFB-2FD71BC9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7F0F463D-1DE9-D252-04AC-57079B8BF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323E29-7C10-6D08-2310-3CCA2392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641101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0" name="Oval 39">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4" name="Straight Connector 53">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53CEBEB-D370-EFB4-B561-E88A0A158BD7}"/>
              </a:ext>
            </a:extLst>
          </p:cNvPr>
          <p:cNvSpPr>
            <a:spLocks noGrp="1"/>
          </p:cNvSpPr>
          <p:nvPr>
            <p:ph type="title"/>
          </p:nvPr>
        </p:nvSpPr>
        <p:spPr>
          <a:xfrm>
            <a:off x="5224243" y="770890"/>
            <a:ext cx="6400999" cy="1268984"/>
          </a:xfrm>
        </p:spPr>
        <p:txBody>
          <a:bodyPr vert="horz" lIns="91440" tIns="45720" rIns="91440" bIns="45720" rtlCol="0" anchor="t">
            <a:normAutofit/>
          </a:bodyPr>
          <a:lstStyle/>
          <a:p>
            <a:r>
              <a:rPr lang="en-US" dirty="0"/>
              <a:t>Content</a:t>
            </a:r>
          </a:p>
        </p:txBody>
      </p:sp>
      <p:sp>
        <p:nvSpPr>
          <p:cNvPr id="3" name="TextBox 2">
            <a:extLst>
              <a:ext uri="{FF2B5EF4-FFF2-40B4-BE49-F238E27FC236}">
                <a16:creationId xmlns:a16="http://schemas.microsoft.com/office/drawing/2014/main" id="{6FA3CA5B-C8B1-2B07-5DD2-2EC04C60B56F}"/>
              </a:ext>
            </a:extLst>
          </p:cNvPr>
          <p:cNvSpPr txBox="1"/>
          <p:nvPr/>
        </p:nvSpPr>
        <p:spPr>
          <a:xfrm>
            <a:off x="5224243" y="1714318"/>
            <a:ext cx="6400999" cy="360121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indent="-285750">
              <a:spcBef>
                <a:spcPts val="900"/>
              </a:spcBef>
              <a:buFont typeface="Wingdings" panose="020B0604020202020204" pitchFamily="34" charset="0"/>
              <a:buChar char="Ø"/>
            </a:pPr>
            <a:r>
              <a:rPr lang="en-US" sz="2400" dirty="0"/>
              <a:t>Introduction </a:t>
            </a:r>
          </a:p>
          <a:p>
            <a:pPr marL="914400" lvl="1" indent="-285750">
              <a:spcBef>
                <a:spcPts val="900"/>
              </a:spcBef>
              <a:buFont typeface="Courier New" panose="020B0604020202020204" pitchFamily="34" charset="0"/>
              <a:buChar char="o"/>
            </a:pPr>
            <a:r>
              <a:rPr lang="en-US" sz="2400" dirty="0"/>
              <a:t>Background</a:t>
            </a:r>
          </a:p>
          <a:p>
            <a:pPr marL="914400" lvl="1" indent="-285750">
              <a:spcBef>
                <a:spcPts val="900"/>
              </a:spcBef>
              <a:buFont typeface="Courier New" panose="020B0604020202020204" pitchFamily="34" charset="0"/>
              <a:buChar char="o"/>
            </a:pPr>
            <a:r>
              <a:rPr lang="en-US" sz="2400" dirty="0"/>
              <a:t>Problem Statement</a:t>
            </a:r>
          </a:p>
          <a:p>
            <a:pPr marL="457200" indent="-285750">
              <a:spcBef>
                <a:spcPts val="900"/>
              </a:spcBef>
              <a:buFont typeface="Wingdings" panose="020B0604020202020204" pitchFamily="34" charset="0"/>
              <a:buChar char="Ø"/>
            </a:pPr>
            <a:r>
              <a:rPr lang="en-US" sz="2400" dirty="0"/>
              <a:t>Previous Work</a:t>
            </a:r>
          </a:p>
          <a:p>
            <a:pPr marL="457200" indent="-285750">
              <a:spcBef>
                <a:spcPts val="900"/>
              </a:spcBef>
              <a:buFont typeface="Wingdings" panose="020B0604020202020204" pitchFamily="34" charset="0"/>
              <a:buChar char="Ø"/>
            </a:pPr>
            <a:r>
              <a:rPr lang="en-US" sz="2400" dirty="0"/>
              <a:t>Theoretical Foundations</a:t>
            </a:r>
          </a:p>
          <a:p>
            <a:pPr marL="914400" lvl="1" indent="-285750">
              <a:spcBef>
                <a:spcPts val="900"/>
              </a:spcBef>
              <a:buFont typeface="Courier New" panose="020B0604020202020204" pitchFamily="34" charset="0"/>
              <a:buChar char="o"/>
            </a:pPr>
            <a:r>
              <a:rPr lang="en-US" sz="2400" dirty="0"/>
              <a:t>MediaPipe Framework</a:t>
            </a:r>
          </a:p>
          <a:p>
            <a:pPr marL="914400" lvl="1" indent="-285750">
              <a:spcBef>
                <a:spcPts val="900"/>
              </a:spcBef>
              <a:buFont typeface="Courier New" panose="020B0604020202020204" pitchFamily="34" charset="0"/>
              <a:buChar char="o"/>
            </a:pPr>
            <a:r>
              <a:rPr lang="en-US" sz="2400" dirty="0"/>
              <a:t>Artificial Neural Networks</a:t>
            </a:r>
          </a:p>
          <a:p>
            <a:pPr marL="914400" lvl="1" indent="-285750">
              <a:spcBef>
                <a:spcPts val="900"/>
              </a:spcBef>
              <a:buFont typeface="Courier New" panose="020B0604020202020204" pitchFamily="34" charset="0"/>
              <a:buChar char="o"/>
            </a:pPr>
            <a:r>
              <a:rPr lang="en-US" sz="2400" dirty="0"/>
              <a:t>Dart &amp; Flutter</a:t>
            </a:r>
          </a:p>
          <a:p>
            <a:pPr marL="285750" indent="-228600">
              <a:spcBef>
                <a:spcPts val="900"/>
              </a:spcBef>
              <a:buFont typeface="Wingdings" panose="020B0604020202020204" pitchFamily="34" charset="0"/>
              <a:buChar char="Ø"/>
            </a:pPr>
            <a:endParaRPr lang="en-US"/>
          </a:p>
        </p:txBody>
      </p:sp>
      <p:pic>
        <p:nvPicPr>
          <p:cNvPr id="5" name="Picture 4" descr="An abstract design with lines and financial symbols">
            <a:extLst>
              <a:ext uri="{FF2B5EF4-FFF2-40B4-BE49-F238E27FC236}">
                <a16:creationId xmlns:a16="http://schemas.microsoft.com/office/drawing/2014/main" id="{CE6BFB14-9853-D08F-6621-4C7CD0E01E7F}"/>
              </a:ext>
            </a:extLst>
          </p:cNvPr>
          <p:cNvPicPr>
            <a:picLocks noChangeAspect="1"/>
          </p:cNvPicPr>
          <p:nvPr/>
        </p:nvPicPr>
        <p:blipFill>
          <a:blip r:embed="rId2"/>
          <a:srcRect l="25965" r="28874"/>
          <a:stretch>
            <a:fillRect/>
          </a:stretch>
        </p:blipFill>
        <p:spPr>
          <a:xfrm>
            <a:off x="20" y="1"/>
            <a:ext cx="4657325" cy="6857999"/>
          </a:xfrm>
          <a:prstGeom prst="rect">
            <a:avLst/>
          </a:prstGeom>
        </p:spPr>
      </p:pic>
      <p:cxnSp>
        <p:nvCxnSpPr>
          <p:cNvPr id="64" name="Straight Connector 6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627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8DAA-13BF-3583-FEE2-8F72CC8AA1B7}"/>
              </a:ext>
            </a:extLst>
          </p:cNvPr>
          <p:cNvSpPr>
            <a:spLocks noGrp="1"/>
          </p:cNvSpPr>
          <p:nvPr>
            <p:ph type="title"/>
          </p:nvPr>
        </p:nvSpPr>
        <p:spPr>
          <a:xfrm>
            <a:off x="565150" y="770890"/>
            <a:ext cx="6400999" cy="1268984"/>
          </a:xfrm>
        </p:spPr>
        <p:txBody>
          <a:bodyPr>
            <a:normAutofit/>
          </a:bodyPr>
          <a:lstStyle/>
          <a:p>
            <a:r>
              <a:rPr lang="en-US" dirty="0">
                <a:ea typeface="+mj-lt"/>
                <a:cs typeface="+mj-lt"/>
              </a:rPr>
              <a:t>Overview</a:t>
            </a:r>
          </a:p>
        </p:txBody>
      </p:sp>
      <p:sp>
        <p:nvSpPr>
          <p:cNvPr id="3" name="Content Placeholder 2">
            <a:extLst>
              <a:ext uri="{FF2B5EF4-FFF2-40B4-BE49-F238E27FC236}">
                <a16:creationId xmlns:a16="http://schemas.microsoft.com/office/drawing/2014/main" id="{C9012CAA-8600-4D02-8726-07D971BC873D}"/>
              </a:ext>
            </a:extLst>
          </p:cNvPr>
          <p:cNvSpPr>
            <a:spLocks noGrp="1"/>
          </p:cNvSpPr>
          <p:nvPr>
            <p:ph idx="1"/>
          </p:nvPr>
        </p:nvSpPr>
        <p:spPr>
          <a:xfrm>
            <a:off x="565150" y="2160016"/>
            <a:ext cx="6400999" cy="3601212"/>
          </a:xfrm>
        </p:spPr>
        <p:txBody>
          <a:bodyPr vert="horz" lIns="91440" tIns="45720" rIns="91440" bIns="45720" rtlCol="0" anchor="t">
            <a:normAutofit/>
          </a:bodyPr>
          <a:lstStyle/>
          <a:p>
            <a:r>
              <a:rPr lang="en-US" dirty="0">
                <a:ea typeface="+mn-lt"/>
                <a:cs typeface="+mn-lt"/>
              </a:rPr>
              <a:t>System leverages MediaPipe for 3D hand landmark extraction (21 points per hand) </a:t>
            </a:r>
          </a:p>
          <a:p>
            <a:r>
              <a:rPr lang="en-US" dirty="0">
                <a:ea typeface="+mn-lt"/>
                <a:cs typeface="+mn-lt"/>
              </a:rPr>
              <a:t>42-dimensional feature vector processed by TensorFlow neural network </a:t>
            </a:r>
          </a:p>
          <a:p>
            <a:r>
              <a:rPr lang="en-US" dirty="0">
                <a:ea typeface="+mn-lt"/>
                <a:cs typeface="+mn-lt"/>
              </a:rPr>
              <a:t>Complete pipeline runs on-device without internet connection </a:t>
            </a:r>
            <a:endParaRPr lang="en-US"/>
          </a:p>
        </p:txBody>
      </p:sp>
      <p:graphicFrame>
        <p:nvGraphicFramePr>
          <p:cNvPr id="1898" name="Diagram 1897">
            <a:extLst>
              <a:ext uri="{FF2B5EF4-FFF2-40B4-BE49-F238E27FC236}">
                <a16:creationId xmlns:a16="http://schemas.microsoft.com/office/drawing/2014/main" id="{43317643-78AB-8B55-34A9-193602A87F0B}"/>
              </a:ext>
            </a:extLst>
          </p:cNvPr>
          <p:cNvGraphicFramePr/>
          <p:nvPr/>
        </p:nvGraphicFramePr>
        <p:xfrm>
          <a:off x="6664036" y="1600200"/>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3124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00D0-EEE3-F121-53CC-31741FE6E6A9}"/>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66172BB-1D43-EAA3-B184-275C8262ECEC}"/>
              </a:ext>
            </a:extLst>
          </p:cNvPr>
          <p:cNvSpPr>
            <a:spLocks noGrp="1"/>
          </p:cNvSpPr>
          <p:nvPr>
            <p:ph idx="1"/>
          </p:nvPr>
        </p:nvSpPr>
        <p:spPr/>
        <p:txBody>
          <a:bodyPr vert="horz" lIns="91440" tIns="45720" rIns="91440" bIns="45720" rtlCol="0" anchor="t">
            <a:normAutofit/>
          </a:bodyPr>
          <a:lstStyle/>
          <a:p>
            <a:r>
              <a:rPr lang="en-US" dirty="0" err="1"/>
              <a:t>MediaPipe</a:t>
            </a:r>
            <a:r>
              <a:rPr lang="en-US" dirty="0"/>
              <a:t> extracts 21 landmarks per hand</a:t>
            </a:r>
          </a:p>
          <a:p>
            <a:r>
              <a:rPr lang="en-US" dirty="0"/>
              <a:t>Normalize coordinates relative to the wrist</a:t>
            </a:r>
          </a:p>
          <a:p>
            <a:r>
              <a:rPr lang="en-US" dirty="0"/>
              <a:t>Flatten into 42-D input Vector</a:t>
            </a:r>
          </a:p>
        </p:txBody>
      </p:sp>
      <p:sp>
        <p:nvSpPr>
          <p:cNvPr id="4" name="TextBox 3">
            <a:extLst>
              <a:ext uri="{FF2B5EF4-FFF2-40B4-BE49-F238E27FC236}">
                <a16:creationId xmlns:a16="http://schemas.microsoft.com/office/drawing/2014/main" id="{8A3EA8A3-1EEE-B27C-E208-0F2DB3B7BFCB}"/>
              </a:ext>
            </a:extLst>
          </p:cNvPr>
          <p:cNvSpPr txBox="1"/>
          <p:nvPr/>
        </p:nvSpPr>
        <p:spPr>
          <a:xfrm>
            <a:off x="641230" y="3948023"/>
            <a:ext cx="6107502" cy="1811835"/>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A9955"/>
                </a:solidFill>
                <a:latin typeface="Consolas"/>
              </a:rPr>
              <a:t># Initialize MediaPipe Hands</a:t>
            </a:r>
          </a:p>
          <a:p>
            <a:r>
              <a:rPr lang="en-US">
                <a:solidFill>
                  <a:srgbClr val="9CDCFE"/>
                </a:solidFill>
                <a:latin typeface="Consolas"/>
              </a:rPr>
              <a:t>mp_hands</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4EC9B0"/>
                </a:solidFill>
                <a:latin typeface="Consolas"/>
              </a:rPr>
              <a:t>mp</a:t>
            </a:r>
            <a:r>
              <a:rPr lang="en-US">
                <a:solidFill>
                  <a:srgbClr val="CCCCCC"/>
                </a:solidFill>
                <a:latin typeface="Consolas"/>
              </a:rPr>
              <a:t>.</a:t>
            </a:r>
            <a:r>
              <a:rPr lang="en-US">
                <a:solidFill>
                  <a:srgbClr val="4EC9B0"/>
                </a:solidFill>
                <a:latin typeface="Consolas"/>
              </a:rPr>
              <a:t>solutions</a:t>
            </a:r>
            <a:r>
              <a:rPr lang="en-US">
                <a:solidFill>
                  <a:srgbClr val="CCCCCC"/>
                </a:solidFill>
                <a:latin typeface="Consolas"/>
              </a:rPr>
              <a:t>.hands</a:t>
            </a:r>
          </a:p>
          <a:p>
            <a:r>
              <a:rPr lang="en-US">
                <a:solidFill>
                  <a:srgbClr val="9CDCFE"/>
                </a:solidFill>
                <a:latin typeface="Consolas"/>
              </a:rPr>
              <a:t>hands</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9CDCFE"/>
                </a:solidFill>
                <a:latin typeface="Consolas"/>
              </a:rPr>
              <a:t>mp_hands</a:t>
            </a:r>
            <a:r>
              <a:rPr lang="en-US">
                <a:solidFill>
                  <a:srgbClr val="CCCCCC"/>
                </a:solidFill>
                <a:latin typeface="Consolas"/>
              </a:rPr>
              <a:t>.Hands(</a:t>
            </a:r>
            <a:r>
              <a:rPr lang="en-US">
                <a:solidFill>
                  <a:srgbClr val="9CDCFE"/>
                </a:solidFill>
                <a:latin typeface="Consolas"/>
              </a:rPr>
              <a:t>static_image_mode</a:t>
            </a:r>
            <a:r>
              <a:rPr lang="en-US">
                <a:solidFill>
                  <a:srgbClr val="D4D4D4"/>
                </a:solidFill>
                <a:latin typeface="Consolas"/>
              </a:rPr>
              <a:t>=</a:t>
            </a:r>
            <a:r>
              <a:rPr lang="en-US">
                <a:solidFill>
                  <a:srgbClr val="569CD6"/>
                </a:solidFill>
                <a:latin typeface="Consolas"/>
              </a:rPr>
              <a:t>False</a:t>
            </a:r>
            <a:r>
              <a:rPr lang="en-US">
                <a:solidFill>
                  <a:srgbClr val="CCCCCC"/>
                </a:solidFill>
                <a:latin typeface="Consolas"/>
              </a:rPr>
              <a:t>, </a:t>
            </a:r>
            <a:r>
              <a:rPr lang="en-US">
                <a:solidFill>
                  <a:srgbClr val="9CDCFE"/>
                </a:solidFill>
                <a:latin typeface="Consolas"/>
              </a:rPr>
              <a:t>max_num_hands</a:t>
            </a:r>
            <a:r>
              <a:rPr lang="en-US">
                <a:solidFill>
                  <a:srgbClr val="D4D4D4"/>
                </a:solidFill>
                <a:latin typeface="Consolas"/>
              </a:rPr>
              <a:t>=</a:t>
            </a:r>
            <a:r>
              <a:rPr lang="en-US">
                <a:solidFill>
                  <a:srgbClr val="B5CEA8"/>
                </a:solidFill>
                <a:latin typeface="Consolas"/>
              </a:rPr>
              <a:t>1</a:t>
            </a:r>
            <a:r>
              <a:rPr lang="en-US">
                <a:solidFill>
                  <a:srgbClr val="CCCCCC"/>
                </a:solidFill>
                <a:latin typeface="Consolas"/>
              </a:rPr>
              <a:t>, </a:t>
            </a:r>
            <a:r>
              <a:rPr lang="en-US">
                <a:solidFill>
                  <a:srgbClr val="9CDCFE"/>
                </a:solidFill>
                <a:latin typeface="Consolas"/>
              </a:rPr>
              <a:t>min_detection_confidence</a:t>
            </a:r>
            <a:r>
              <a:rPr lang="en-US">
                <a:solidFill>
                  <a:srgbClr val="D4D4D4"/>
                </a:solidFill>
                <a:latin typeface="Consolas"/>
              </a:rPr>
              <a:t>=</a:t>
            </a:r>
            <a:r>
              <a:rPr lang="en-US">
                <a:solidFill>
                  <a:srgbClr val="B5CEA8"/>
                </a:solidFill>
                <a:latin typeface="Consolas"/>
              </a:rPr>
              <a:t>0.5</a:t>
            </a:r>
            <a:r>
              <a:rPr lang="en-US">
                <a:solidFill>
                  <a:srgbClr val="CCCCCC"/>
                </a:solidFill>
                <a:latin typeface="Consolas"/>
              </a:rPr>
              <a:t>)</a:t>
            </a:r>
          </a:p>
          <a:p>
            <a:r>
              <a:rPr lang="en-US">
                <a:solidFill>
                  <a:srgbClr val="9CDCFE"/>
                </a:solidFill>
                <a:latin typeface="Consolas"/>
              </a:rPr>
              <a:t>mp_draw</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4EC9B0"/>
                </a:solidFill>
                <a:latin typeface="Consolas"/>
              </a:rPr>
              <a:t>mp</a:t>
            </a:r>
            <a:r>
              <a:rPr lang="en-US">
                <a:solidFill>
                  <a:srgbClr val="CCCCCC"/>
                </a:solidFill>
                <a:latin typeface="Consolas"/>
              </a:rPr>
              <a:t>.</a:t>
            </a:r>
            <a:r>
              <a:rPr lang="en-US">
                <a:solidFill>
                  <a:srgbClr val="4EC9B0"/>
                </a:solidFill>
                <a:latin typeface="Consolas"/>
              </a:rPr>
              <a:t>solutions</a:t>
            </a:r>
            <a:r>
              <a:rPr lang="en-US">
                <a:solidFill>
                  <a:srgbClr val="CCCCCC"/>
                </a:solidFill>
                <a:latin typeface="Consolas"/>
              </a:rPr>
              <a:t>.drawing_utils</a:t>
            </a:r>
          </a:p>
          <a:p>
            <a:endParaRPr lang="en-US">
              <a:solidFill>
                <a:srgbClr val="CCCCCC"/>
              </a:solidFill>
              <a:latin typeface="Consolas"/>
            </a:endParaRPr>
          </a:p>
        </p:txBody>
      </p:sp>
    </p:spTree>
    <p:extLst>
      <p:ext uri="{BB962C8B-B14F-4D97-AF65-F5344CB8AC3E}">
        <p14:creationId xmlns:p14="http://schemas.microsoft.com/office/powerpoint/2010/main" val="2624396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D2F4-5AA8-1FEF-C662-0D7A7BBA43E5}"/>
              </a:ext>
            </a:extLst>
          </p:cNvPr>
          <p:cNvSpPr>
            <a:spLocks noGrp="1"/>
          </p:cNvSpPr>
          <p:nvPr>
            <p:ph type="title"/>
          </p:nvPr>
        </p:nvSpPr>
        <p:spPr/>
        <p:txBody>
          <a:bodyPr/>
          <a:lstStyle/>
          <a:p>
            <a:r>
              <a:rPr lang="en-US" dirty="0"/>
              <a:t>Data Preprocessing</a:t>
            </a:r>
          </a:p>
        </p:txBody>
      </p:sp>
      <p:sp>
        <p:nvSpPr>
          <p:cNvPr id="3" name="TextBox 2">
            <a:extLst>
              <a:ext uri="{FF2B5EF4-FFF2-40B4-BE49-F238E27FC236}">
                <a16:creationId xmlns:a16="http://schemas.microsoft.com/office/drawing/2014/main" id="{D1D49129-3411-80C3-6AD3-D72C0711D690}"/>
              </a:ext>
            </a:extLst>
          </p:cNvPr>
          <p:cNvSpPr txBox="1"/>
          <p:nvPr/>
        </p:nvSpPr>
        <p:spPr>
          <a:xfrm>
            <a:off x="569343" y="2035834"/>
            <a:ext cx="8695426" cy="3139321"/>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6A9955"/>
                </a:solidFill>
                <a:latin typeface="Consolas"/>
              </a:rPr>
              <a:t># Function to extract landmarks (only x and y) from an image</a:t>
            </a:r>
          </a:p>
          <a:p>
            <a:r>
              <a:rPr lang="en-US" dirty="0">
                <a:solidFill>
                  <a:srgbClr val="569CD6"/>
                </a:solidFill>
                <a:latin typeface="Consolas"/>
              </a:rPr>
              <a:t>def</a:t>
            </a:r>
            <a:r>
              <a:rPr lang="en-US" dirty="0">
                <a:solidFill>
                  <a:srgbClr val="CCCCCC"/>
                </a:solidFill>
                <a:latin typeface="Consolas"/>
              </a:rPr>
              <a:t> </a:t>
            </a:r>
            <a:r>
              <a:rPr lang="en-US" dirty="0" err="1">
                <a:solidFill>
                  <a:srgbClr val="DCDCAA"/>
                </a:solidFill>
                <a:latin typeface="Consolas"/>
              </a:rPr>
              <a:t>extract_landmarks</a:t>
            </a:r>
            <a:r>
              <a:rPr lang="en-US" dirty="0">
                <a:solidFill>
                  <a:srgbClr val="CCCCCC"/>
                </a:solidFill>
                <a:latin typeface="Consolas"/>
              </a:rPr>
              <a:t>(</a:t>
            </a:r>
            <a:r>
              <a:rPr lang="en-US" dirty="0" err="1">
                <a:solidFill>
                  <a:srgbClr val="9CDCFE"/>
                </a:solidFill>
                <a:latin typeface="Consolas"/>
              </a:rPr>
              <a:t>image_path</a:t>
            </a:r>
            <a:r>
              <a:rPr lang="en-US" dirty="0">
                <a:solidFill>
                  <a:srgbClr val="CCCCCC"/>
                </a:solidFill>
                <a:latin typeface="Consolas"/>
              </a:rPr>
              <a:t>):</a:t>
            </a:r>
          </a:p>
          <a:p>
            <a:r>
              <a:rPr lang="en-US" dirty="0">
                <a:solidFill>
                  <a:srgbClr val="CCCCCC"/>
                </a:solidFill>
                <a:latin typeface="Consolas"/>
              </a:rPr>
              <a:t>    </a:t>
            </a:r>
            <a:r>
              <a:rPr lang="en-US" dirty="0">
                <a:solidFill>
                  <a:srgbClr val="9CDCFE"/>
                </a:solidFill>
                <a:latin typeface="Consolas"/>
              </a:rPr>
              <a:t>image</a:t>
            </a:r>
            <a:r>
              <a:rPr lang="en-US" dirty="0">
                <a:solidFill>
                  <a:srgbClr val="CCCCCC"/>
                </a:solidFill>
                <a:latin typeface="Consolas"/>
              </a:rPr>
              <a:t> </a:t>
            </a:r>
            <a:r>
              <a:rPr lang="en-US" dirty="0">
                <a:solidFill>
                  <a:srgbClr val="D4D4D4"/>
                </a:solidFill>
                <a:latin typeface="Consolas"/>
              </a:rPr>
              <a:t>=</a:t>
            </a:r>
            <a:r>
              <a:rPr lang="en-US" dirty="0">
                <a:solidFill>
                  <a:srgbClr val="CCCCCC"/>
                </a:solidFill>
                <a:latin typeface="Consolas"/>
              </a:rPr>
              <a:t> </a:t>
            </a:r>
            <a:r>
              <a:rPr lang="en-US" dirty="0">
                <a:solidFill>
                  <a:srgbClr val="4EC9B0"/>
                </a:solidFill>
                <a:latin typeface="Consolas"/>
              </a:rPr>
              <a:t>cv2</a:t>
            </a:r>
            <a:r>
              <a:rPr lang="en-US" dirty="0">
                <a:solidFill>
                  <a:srgbClr val="CCCCCC"/>
                </a:solidFill>
                <a:latin typeface="Consolas"/>
              </a:rPr>
              <a:t>.</a:t>
            </a:r>
            <a:r>
              <a:rPr lang="en-US" dirty="0">
                <a:solidFill>
                  <a:srgbClr val="DCDCAA"/>
                </a:solidFill>
                <a:latin typeface="Consolas"/>
              </a:rPr>
              <a:t>imread</a:t>
            </a:r>
            <a:r>
              <a:rPr lang="en-US" dirty="0">
                <a:solidFill>
                  <a:srgbClr val="CCCCCC"/>
                </a:solidFill>
                <a:latin typeface="Consolas"/>
              </a:rPr>
              <a:t>(</a:t>
            </a:r>
            <a:r>
              <a:rPr lang="en-US" dirty="0" err="1">
                <a:solidFill>
                  <a:srgbClr val="9CDCFE"/>
                </a:solidFill>
                <a:latin typeface="Consolas"/>
              </a:rPr>
              <a:t>image_path</a:t>
            </a:r>
            <a:r>
              <a:rPr lang="en-US" dirty="0">
                <a:solidFill>
                  <a:srgbClr val="CCCCCC"/>
                </a:solidFill>
                <a:latin typeface="Consolas"/>
              </a:rPr>
              <a:t>)</a:t>
            </a:r>
          </a:p>
          <a:p>
            <a:r>
              <a:rPr lang="en-US" dirty="0">
                <a:solidFill>
                  <a:srgbClr val="CCCCCC"/>
                </a:solidFill>
                <a:latin typeface="Consolas"/>
              </a:rPr>
              <a:t>    </a:t>
            </a:r>
            <a:r>
              <a:rPr lang="en-US" dirty="0">
                <a:solidFill>
                  <a:srgbClr val="C586C0"/>
                </a:solidFill>
                <a:latin typeface="Consolas"/>
              </a:rPr>
              <a:t>if</a:t>
            </a:r>
            <a:r>
              <a:rPr lang="en-US" dirty="0">
                <a:solidFill>
                  <a:srgbClr val="CCCCCC"/>
                </a:solidFill>
                <a:latin typeface="Consolas"/>
              </a:rPr>
              <a:t> </a:t>
            </a:r>
            <a:r>
              <a:rPr lang="en-US" dirty="0">
                <a:solidFill>
                  <a:srgbClr val="9CDCFE"/>
                </a:solidFill>
                <a:latin typeface="Consolas"/>
              </a:rPr>
              <a:t>image</a:t>
            </a:r>
            <a:r>
              <a:rPr lang="en-US" dirty="0">
                <a:solidFill>
                  <a:srgbClr val="CCCCCC"/>
                </a:solidFill>
                <a:latin typeface="Consolas"/>
              </a:rPr>
              <a:t> </a:t>
            </a:r>
            <a:r>
              <a:rPr lang="en-US" dirty="0">
                <a:solidFill>
                  <a:srgbClr val="569CD6"/>
                </a:solidFill>
                <a:latin typeface="Consolas"/>
              </a:rPr>
              <a:t>is</a:t>
            </a:r>
            <a:r>
              <a:rPr lang="en-US" dirty="0">
                <a:solidFill>
                  <a:srgbClr val="CCCCCC"/>
                </a:solidFill>
                <a:latin typeface="Consolas"/>
              </a:rPr>
              <a:t> </a:t>
            </a:r>
            <a:r>
              <a:rPr lang="en-US" dirty="0">
                <a:solidFill>
                  <a:srgbClr val="569CD6"/>
                </a:solidFill>
                <a:latin typeface="Consolas"/>
              </a:rPr>
              <a:t>None</a:t>
            </a:r>
            <a:r>
              <a:rPr lang="en-US" dirty="0">
                <a:solidFill>
                  <a:srgbClr val="CCCCCC"/>
                </a:solidFill>
                <a:latin typeface="Consolas"/>
              </a:rPr>
              <a:t>:</a:t>
            </a:r>
          </a:p>
          <a:p>
            <a:r>
              <a:rPr lang="en-US" dirty="0">
                <a:solidFill>
                  <a:srgbClr val="CCCCCC"/>
                </a:solidFill>
                <a:latin typeface="Consolas"/>
              </a:rPr>
              <a:t>        </a:t>
            </a:r>
            <a:r>
              <a:rPr lang="en-US" dirty="0">
                <a:solidFill>
                  <a:srgbClr val="DCDCAA"/>
                </a:solidFill>
                <a:latin typeface="Consolas"/>
              </a:rPr>
              <a:t>print</a:t>
            </a:r>
            <a:r>
              <a:rPr lang="en-US" dirty="0">
                <a:solidFill>
                  <a:srgbClr val="CCCCCC"/>
                </a:solidFill>
                <a:latin typeface="Consolas"/>
              </a:rPr>
              <a:t>(</a:t>
            </a:r>
            <a:r>
              <a:rPr lang="en-US" dirty="0" err="1">
                <a:solidFill>
                  <a:srgbClr val="569CD6"/>
                </a:solidFill>
                <a:latin typeface="Consolas"/>
              </a:rPr>
              <a:t>f</a:t>
            </a:r>
            <a:r>
              <a:rPr lang="en-US" dirty="0" err="1">
                <a:solidFill>
                  <a:srgbClr val="CE9178"/>
                </a:solidFill>
                <a:latin typeface="Consolas"/>
              </a:rPr>
              <a:t>"Warning</a:t>
            </a:r>
            <a:r>
              <a:rPr lang="en-US" dirty="0">
                <a:solidFill>
                  <a:srgbClr val="CE9178"/>
                </a:solidFill>
                <a:latin typeface="Consolas"/>
              </a:rPr>
              <a:t>: Unable to read image </a:t>
            </a:r>
            <a:r>
              <a:rPr lang="en-US" dirty="0">
                <a:solidFill>
                  <a:srgbClr val="569CD6"/>
                </a:solidFill>
                <a:latin typeface="Consolas"/>
              </a:rPr>
              <a:t>{</a:t>
            </a:r>
            <a:r>
              <a:rPr lang="en-US" dirty="0" err="1">
                <a:solidFill>
                  <a:srgbClr val="9CDCFE"/>
                </a:solidFill>
                <a:latin typeface="Consolas"/>
              </a:rPr>
              <a:t>image_path</a:t>
            </a:r>
            <a:r>
              <a:rPr lang="en-US" dirty="0">
                <a:solidFill>
                  <a:srgbClr val="569CD6"/>
                </a:solidFill>
                <a:latin typeface="Consolas"/>
              </a:rPr>
              <a:t>}</a:t>
            </a:r>
            <a:r>
              <a:rPr lang="en-US" dirty="0">
                <a:solidFill>
                  <a:srgbClr val="CE9178"/>
                </a:solidFill>
                <a:latin typeface="Consolas"/>
              </a:rPr>
              <a:t>"</a:t>
            </a:r>
            <a:r>
              <a:rPr lang="en-US" dirty="0">
                <a:solidFill>
                  <a:srgbClr val="CCCCCC"/>
                </a:solidFill>
                <a:latin typeface="Consolas"/>
              </a:rPr>
              <a:t>)</a:t>
            </a:r>
          </a:p>
          <a:p>
            <a:r>
              <a:rPr lang="en-US" dirty="0">
                <a:solidFill>
                  <a:srgbClr val="CCCCCC"/>
                </a:solidFill>
                <a:latin typeface="Consolas"/>
              </a:rPr>
              <a:t>        </a:t>
            </a:r>
            <a:r>
              <a:rPr lang="en-US" dirty="0">
                <a:solidFill>
                  <a:srgbClr val="C586C0"/>
                </a:solidFill>
                <a:latin typeface="Consolas"/>
              </a:rPr>
              <a:t>return</a:t>
            </a:r>
            <a:r>
              <a:rPr lang="en-US" dirty="0">
                <a:solidFill>
                  <a:srgbClr val="CCCCCC"/>
                </a:solidFill>
                <a:latin typeface="Consolas"/>
              </a:rPr>
              <a:t> </a:t>
            </a:r>
            <a:r>
              <a:rPr lang="en-US" dirty="0">
                <a:solidFill>
                  <a:srgbClr val="569CD6"/>
                </a:solidFill>
                <a:latin typeface="Consolas"/>
              </a:rPr>
              <a:t>None</a:t>
            </a:r>
          </a:p>
          <a:p>
            <a:br>
              <a:rPr lang="en-US" dirty="0">
                <a:latin typeface="Consolas"/>
              </a:rPr>
            </a:br>
            <a:r>
              <a:rPr lang="en-US" dirty="0">
                <a:solidFill>
                  <a:srgbClr val="CCCCCC"/>
                </a:solidFill>
                <a:latin typeface="Consolas"/>
              </a:rPr>
              <a:t>    </a:t>
            </a:r>
            <a:r>
              <a:rPr lang="en-US" dirty="0" err="1">
                <a:solidFill>
                  <a:srgbClr val="9CDCFE"/>
                </a:solidFill>
                <a:latin typeface="Consolas"/>
              </a:rPr>
              <a:t>image_rgb</a:t>
            </a:r>
            <a:r>
              <a:rPr lang="en-US" dirty="0">
                <a:solidFill>
                  <a:srgbClr val="CCCCCC"/>
                </a:solidFill>
                <a:latin typeface="Consolas"/>
              </a:rPr>
              <a:t> </a:t>
            </a:r>
            <a:r>
              <a:rPr lang="en-US" dirty="0">
                <a:solidFill>
                  <a:srgbClr val="D4D4D4"/>
                </a:solidFill>
                <a:latin typeface="Consolas"/>
              </a:rPr>
              <a:t>=</a:t>
            </a:r>
            <a:r>
              <a:rPr lang="en-US" dirty="0">
                <a:solidFill>
                  <a:srgbClr val="CCCCCC"/>
                </a:solidFill>
                <a:latin typeface="Consolas"/>
              </a:rPr>
              <a:t> </a:t>
            </a:r>
            <a:r>
              <a:rPr lang="en-US" dirty="0">
                <a:solidFill>
                  <a:srgbClr val="4EC9B0"/>
                </a:solidFill>
                <a:latin typeface="Consolas"/>
              </a:rPr>
              <a:t>cv2</a:t>
            </a:r>
            <a:r>
              <a:rPr lang="en-US" dirty="0">
                <a:solidFill>
                  <a:srgbClr val="CCCCCC"/>
                </a:solidFill>
                <a:latin typeface="Consolas"/>
              </a:rPr>
              <a:t>.</a:t>
            </a:r>
            <a:r>
              <a:rPr lang="en-US" dirty="0">
                <a:solidFill>
                  <a:srgbClr val="DCDCAA"/>
                </a:solidFill>
                <a:latin typeface="Consolas"/>
              </a:rPr>
              <a:t>cvtColor</a:t>
            </a:r>
            <a:r>
              <a:rPr lang="en-US" dirty="0">
                <a:solidFill>
                  <a:srgbClr val="CCCCCC"/>
                </a:solidFill>
                <a:latin typeface="Consolas"/>
              </a:rPr>
              <a:t>(</a:t>
            </a:r>
            <a:r>
              <a:rPr lang="en-US" dirty="0">
                <a:solidFill>
                  <a:srgbClr val="9CDCFE"/>
                </a:solidFill>
                <a:latin typeface="Consolas"/>
              </a:rPr>
              <a:t>image</a:t>
            </a:r>
            <a:r>
              <a:rPr lang="en-US" dirty="0">
                <a:solidFill>
                  <a:srgbClr val="CCCCCC"/>
                </a:solidFill>
                <a:latin typeface="Consolas"/>
              </a:rPr>
              <a:t>, </a:t>
            </a:r>
            <a:r>
              <a:rPr lang="en-US" dirty="0">
                <a:solidFill>
                  <a:srgbClr val="4EC9B0"/>
                </a:solidFill>
                <a:latin typeface="Consolas"/>
              </a:rPr>
              <a:t>cv2</a:t>
            </a:r>
            <a:r>
              <a:rPr lang="en-US" dirty="0">
                <a:solidFill>
                  <a:srgbClr val="CCCCCC"/>
                </a:solidFill>
                <a:latin typeface="Consolas"/>
              </a:rPr>
              <a:t>.</a:t>
            </a:r>
            <a:r>
              <a:rPr lang="en-US" dirty="0">
                <a:solidFill>
                  <a:srgbClr val="9CDCFE"/>
                </a:solidFill>
                <a:latin typeface="Consolas"/>
              </a:rPr>
              <a:t>COLOR_BGR2RGB</a:t>
            </a:r>
            <a:r>
              <a:rPr lang="en-US" dirty="0">
                <a:solidFill>
                  <a:srgbClr val="CCCCCC"/>
                </a:solidFill>
                <a:latin typeface="Consolas"/>
              </a:rPr>
              <a:t>)</a:t>
            </a:r>
            <a:endParaRPr lang="en-US" dirty="0"/>
          </a:p>
          <a:p>
            <a:r>
              <a:rPr lang="en-US" dirty="0">
                <a:solidFill>
                  <a:srgbClr val="CCCCCC"/>
                </a:solidFill>
                <a:latin typeface="Consolas"/>
              </a:rPr>
              <a:t>    </a:t>
            </a:r>
            <a:r>
              <a:rPr lang="en-US" dirty="0">
                <a:solidFill>
                  <a:srgbClr val="9CDCFE"/>
                </a:solidFill>
                <a:latin typeface="Consolas"/>
              </a:rPr>
              <a:t>results</a:t>
            </a:r>
            <a:r>
              <a:rPr lang="en-US" dirty="0">
                <a:solidFill>
                  <a:srgbClr val="CCCCCC"/>
                </a:solidFill>
                <a:latin typeface="Consolas"/>
              </a:rPr>
              <a:t> </a:t>
            </a:r>
            <a:r>
              <a:rPr lang="en-US" dirty="0">
                <a:solidFill>
                  <a:srgbClr val="D4D4D4"/>
                </a:solidFill>
                <a:latin typeface="Consolas"/>
              </a:rPr>
              <a:t>=</a:t>
            </a:r>
            <a:r>
              <a:rPr lang="en-US" dirty="0">
                <a:solidFill>
                  <a:srgbClr val="CCCCCC"/>
                </a:solidFill>
                <a:latin typeface="Consolas"/>
              </a:rPr>
              <a:t> </a:t>
            </a:r>
            <a:r>
              <a:rPr lang="en-US" dirty="0" err="1">
                <a:solidFill>
                  <a:srgbClr val="9CDCFE"/>
                </a:solidFill>
                <a:latin typeface="Consolas"/>
              </a:rPr>
              <a:t>hands</a:t>
            </a:r>
            <a:r>
              <a:rPr lang="en-US" dirty="0" err="1">
                <a:solidFill>
                  <a:srgbClr val="CCCCCC"/>
                </a:solidFill>
                <a:latin typeface="Consolas"/>
              </a:rPr>
              <a:t>.process</a:t>
            </a:r>
            <a:r>
              <a:rPr lang="en-US" dirty="0">
                <a:solidFill>
                  <a:srgbClr val="CCCCCC"/>
                </a:solidFill>
                <a:latin typeface="Consolas"/>
              </a:rPr>
              <a:t>(</a:t>
            </a:r>
            <a:r>
              <a:rPr lang="en-US" dirty="0" err="1">
                <a:solidFill>
                  <a:srgbClr val="9CDCFE"/>
                </a:solidFill>
                <a:latin typeface="Consolas"/>
              </a:rPr>
              <a:t>image_rgb</a:t>
            </a:r>
            <a:r>
              <a:rPr lang="en-US" dirty="0">
                <a:solidFill>
                  <a:srgbClr val="CCCCCC"/>
                </a:solidFill>
                <a:latin typeface="Consolas"/>
              </a:rPr>
              <a:t>)</a:t>
            </a:r>
          </a:p>
          <a:p>
            <a:br>
              <a:rPr lang="en-US" dirty="0">
                <a:latin typeface="Consolas"/>
              </a:rPr>
            </a:br>
            <a:r>
              <a:rPr lang="en-US" dirty="0">
                <a:solidFill>
                  <a:srgbClr val="CCCCCC"/>
                </a:solidFill>
                <a:latin typeface="Consolas"/>
              </a:rPr>
              <a:t>    </a:t>
            </a:r>
          </a:p>
        </p:txBody>
      </p:sp>
    </p:spTree>
    <p:extLst>
      <p:ext uri="{BB962C8B-B14F-4D97-AF65-F5344CB8AC3E}">
        <p14:creationId xmlns:p14="http://schemas.microsoft.com/office/powerpoint/2010/main" val="27369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4E1BE-5209-85CC-AF20-41EEDC9D1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450B4-9A3F-7F22-E5D2-4790D9B83C5F}"/>
              </a:ext>
            </a:extLst>
          </p:cNvPr>
          <p:cNvSpPr>
            <a:spLocks noGrp="1"/>
          </p:cNvSpPr>
          <p:nvPr>
            <p:ph type="title"/>
          </p:nvPr>
        </p:nvSpPr>
        <p:spPr/>
        <p:txBody>
          <a:bodyPr/>
          <a:lstStyle/>
          <a:p>
            <a:r>
              <a:rPr lang="en-US" dirty="0"/>
              <a:t>Data Preprocessing</a:t>
            </a:r>
          </a:p>
        </p:txBody>
      </p:sp>
      <p:sp>
        <p:nvSpPr>
          <p:cNvPr id="3" name="TextBox 2">
            <a:extLst>
              <a:ext uri="{FF2B5EF4-FFF2-40B4-BE49-F238E27FC236}">
                <a16:creationId xmlns:a16="http://schemas.microsoft.com/office/drawing/2014/main" id="{80174B56-DA33-D6E2-9FAA-2F947761E12F}"/>
              </a:ext>
            </a:extLst>
          </p:cNvPr>
          <p:cNvSpPr txBox="1"/>
          <p:nvPr/>
        </p:nvSpPr>
        <p:spPr>
          <a:xfrm>
            <a:off x="569343" y="2035834"/>
            <a:ext cx="9443049" cy="2954655"/>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025"/>
              </a:lnSpc>
            </a:pPr>
            <a:r>
              <a:rPr lang="en-US" dirty="0">
                <a:solidFill>
                  <a:srgbClr val="C586C0"/>
                </a:solidFill>
                <a:latin typeface="Consolas"/>
              </a:rPr>
              <a:t>if</a:t>
            </a:r>
            <a:r>
              <a:rPr lang="en-US" dirty="0">
                <a:solidFill>
                  <a:srgbClr val="CCCCCC"/>
                </a:solidFill>
                <a:latin typeface="Consolas"/>
              </a:rPr>
              <a:t> </a:t>
            </a:r>
            <a:r>
              <a:rPr lang="en-US" dirty="0" err="1">
                <a:solidFill>
                  <a:srgbClr val="9CDCFE"/>
                </a:solidFill>
                <a:latin typeface="Consolas"/>
              </a:rPr>
              <a:t>results</a:t>
            </a:r>
            <a:r>
              <a:rPr lang="en-US" dirty="0" err="1">
                <a:solidFill>
                  <a:srgbClr val="CCCCCC"/>
                </a:solidFill>
                <a:latin typeface="Consolas"/>
              </a:rPr>
              <a:t>.multi_hand_landmarks</a:t>
            </a:r>
            <a:r>
              <a:rPr lang="en-US" dirty="0">
                <a:solidFill>
                  <a:srgbClr val="CCCCCC"/>
                </a:solidFill>
                <a:latin typeface="Consolas"/>
              </a:rPr>
              <a:t>:</a:t>
            </a:r>
            <a:r>
              <a:rPr lang="en-US" dirty="0">
                <a:solidFill>
                  <a:srgbClr val="000000"/>
                </a:solidFill>
                <a:latin typeface="Consolas"/>
              </a:rPr>
              <a:t> </a:t>
            </a:r>
          </a:p>
          <a:p>
            <a:pPr>
              <a:lnSpc>
                <a:spcPts val="2025"/>
              </a:lnSpc>
            </a:pPr>
            <a:r>
              <a:rPr lang="en-US" dirty="0">
                <a:solidFill>
                  <a:srgbClr val="CCCCCC"/>
                </a:solidFill>
                <a:latin typeface="Consolas"/>
              </a:rPr>
              <a:t>        </a:t>
            </a:r>
            <a:r>
              <a:rPr lang="en-US" dirty="0">
                <a:solidFill>
                  <a:srgbClr val="C586C0"/>
                </a:solidFill>
                <a:latin typeface="Consolas"/>
              </a:rPr>
              <a:t>for</a:t>
            </a:r>
            <a:r>
              <a:rPr lang="en-US" dirty="0">
                <a:solidFill>
                  <a:srgbClr val="CCCCCC"/>
                </a:solidFill>
                <a:latin typeface="Consolas"/>
              </a:rPr>
              <a:t> </a:t>
            </a:r>
            <a:r>
              <a:rPr lang="en-US" dirty="0" err="1">
                <a:solidFill>
                  <a:srgbClr val="9CDCFE"/>
                </a:solidFill>
                <a:latin typeface="Consolas"/>
              </a:rPr>
              <a:t>hand_landmarks</a:t>
            </a:r>
            <a:r>
              <a:rPr lang="en-US" dirty="0">
                <a:solidFill>
                  <a:srgbClr val="CCCCCC"/>
                </a:solidFill>
                <a:latin typeface="Consolas"/>
              </a:rPr>
              <a:t> </a:t>
            </a:r>
            <a:r>
              <a:rPr lang="en-US" dirty="0">
                <a:solidFill>
                  <a:srgbClr val="C586C0"/>
                </a:solidFill>
                <a:latin typeface="Consolas"/>
              </a:rPr>
              <a:t>in</a:t>
            </a:r>
            <a:r>
              <a:rPr lang="en-US" dirty="0">
                <a:solidFill>
                  <a:srgbClr val="CCCCCC"/>
                </a:solidFill>
                <a:latin typeface="Consolas"/>
              </a:rPr>
              <a:t> </a:t>
            </a:r>
            <a:r>
              <a:rPr lang="en-US" dirty="0" err="1">
                <a:solidFill>
                  <a:srgbClr val="9CDCFE"/>
                </a:solidFill>
                <a:latin typeface="Consolas"/>
              </a:rPr>
              <a:t>results</a:t>
            </a:r>
            <a:r>
              <a:rPr lang="en-US" dirty="0" err="1">
                <a:solidFill>
                  <a:srgbClr val="CCCCCC"/>
                </a:solidFill>
                <a:latin typeface="Consolas"/>
              </a:rPr>
              <a:t>.multi_hand_landmarks</a:t>
            </a:r>
            <a:r>
              <a:rPr lang="en-US" dirty="0">
                <a:solidFill>
                  <a:srgbClr val="CCCCCC"/>
                </a:solidFill>
                <a:latin typeface="Consolas"/>
              </a:rPr>
              <a:t>:</a:t>
            </a:r>
            <a:r>
              <a:rPr lang="en-US" dirty="0">
                <a:solidFill>
                  <a:srgbClr val="000000"/>
                </a:solidFill>
                <a:latin typeface="Consolas"/>
              </a:rPr>
              <a:t> </a:t>
            </a:r>
          </a:p>
          <a:p>
            <a:pPr>
              <a:lnSpc>
                <a:spcPts val="2025"/>
              </a:lnSpc>
            </a:pPr>
            <a:r>
              <a:rPr lang="en-US" dirty="0">
                <a:solidFill>
                  <a:srgbClr val="CCCCCC"/>
                </a:solidFill>
                <a:latin typeface="Consolas"/>
              </a:rPr>
              <a:t>            </a:t>
            </a:r>
            <a:r>
              <a:rPr lang="en-US" dirty="0">
                <a:solidFill>
                  <a:srgbClr val="9CDCFE"/>
                </a:solidFill>
                <a:latin typeface="Consolas"/>
              </a:rPr>
              <a:t>landmarks</a:t>
            </a:r>
            <a:r>
              <a:rPr lang="en-US" dirty="0">
                <a:solidFill>
                  <a:srgbClr val="CCCCCC"/>
                </a:solidFill>
                <a:latin typeface="Consolas"/>
              </a:rPr>
              <a:t> </a:t>
            </a:r>
            <a:r>
              <a:rPr lang="en-US" dirty="0">
                <a:solidFill>
                  <a:srgbClr val="D4D4D4"/>
                </a:solidFill>
                <a:latin typeface="Consolas"/>
              </a:rPr>
              <a:t>=</a:t>
            </a:r>
            <a:r>
              <a:rPr lang="en-US" dirty="0">
                <a:solidFill>
                  <a:srgbClr val="CCCCCC"/>
                </a:solidFill>
                <a:latin typeface="Consolas"/>
              </a:rPr>
              <a:t> [(</a:t>
            </a:r>
            <a:r>
              <a:rPr lang="en-US" dirty="0" err="1">
                <a:solidFill>
                  <a:srgbClr val="9CDCFE"/>
                </a:solidFill>
                <a:latin typeface="Consolas"/>
              </a:rPr>
              <a:t>lm</a:t>
            </a:r>
            <a:r>
              <a:rPr lang="en-US" dirty="0" err="1">
                <a:solidFill>
                  <a:srgbClr val="CCCCCC"/>
                </a:solidFill>
                <a:latin typeface="Consolas"/>
              </a:rPr>
              <a:t>.x</a:t>
            </a:r>
            <a:r>
              <a:rPr lang="en-US" dirty="0">
                <a:solidFill>
                  <a:srgbClr val="CCCCCC"/>
                </a:solidFill>
                <a:latin typeface="Consolas"/>
              </a:rPr>
              <a:t>, </a:t>
            </a:r>
            <a:r>
              <a:rPr lang="en-US" dirty="0" err="1">
                <a:solidFill>
                  <a:srgbClr val="9CDCFE"/>
                </a:solidFill>
                <a:latin typeface="Consolas"/>
              </a:rPr>
              <a:t>lm</a:t>
            </a:r>
            <a:r>
              <a:rPr lang="en-US" dirty="0" err="1">
                <a:solidFill>
                  <a:srgbClr val="CCCCCC"/>
                </a:solidFill>
                <a:latin typeface="Consolas"/>
              </a:rPr>
              <a:t>.y</a:t>
            </a:r>
            <a:r>
              <a:rPr lang="en-US" dirty="0">
                <a:solidFill>
                  <a:srgbClr val="CCCCCC"/>
                </a:solidFill>
                <a:latin typeface="Consolas"/>
              </a:rPr>
              <a:t>) </a:t>
            </a:r>
            <a:r>
              <a:rPr lang="en-US" dirty="0">
                <a:solidFill>
                  <a:srgbClr val="C586C0"/>
                </a:solidFill>
                <a:latin typeface="Consolas"/>
              </a:rPr>
              <a:t>for</a:t>
            </a:r>
            <a:r>
              <a:rPr lang="en-US" dirty="0">
                <a:solidFill>
                  <a:srgbClr val="CCCCCC"/>
                </a:solidFill>
                <a:latin typeface="Consolas"/>
              </a:rPr>
              <a:t> </a:t>
            </a:r>
            <a:r>
              <a:rPr lang="en-US" dirty="0" err="1">
                <a:solidFill>
                  <a:srgbClr val="9CDCFE"/>
                </a:solidFill>
                <a:latin typeface="Consolas"/>
              </a:rPr>
              <a:t>lm</a:t>
            </a:r>
            <a:r>
              <a:rPr lang="en-US" dirty="0">
                <a:solidFill>
                  <a:srgbClr val="CCCCCC"/>
                </a:solidFill>
                <a:latin typeface="Consolas"/>
              </a:rPr>
              <a:t> </a:t>
            </a:r>
            <a:r>
              <a:rPr lang="en-US" dirty="0">
                <a:solidFill>
                  <a:srgbClr val="C586C0"/>
                </a:solidFill>
                <a:latin typeface="Consolas"/>
              </a:rPr>
              <a:t>in</a:t>
            </a:r>
            <a:r>
              <a:rPr lang="en-US" dirty="0">
                <a:solidFill>
                  <a:srgbClr val="CCCCCC"/>
                </a:solidFill>
                <a:latin typeface="Consolas"/>
              </a:rPr>
              <a:t> </a:t>
            </a:r>
            <a:r>
              <a:rPr lang="en-US" dirty="0" err="1">
                <a:solidFill>
                  <a:srgbClr val="9CDCFE"/>
                </a:solidFill>
                <a:latin typeface="Consolas"/>
              </a:rPr>
              <a:t>hand_landmarks</a:t>
            </a:r>
            <a:r>
              <a:rPr lang="en-US" dirty="0" err="1">
                <a:solidFill>
                  <a:srgbClr val="CCCCCC"/>
                </a:solidFill>
                <a:latin typeface="Consolas"/>
              </a:rPr>
              <a:t>.landmark</a:t>
            </a:r>
            <a:r>
              <a:rPr lang="en-US" dirty="0">
                <a:solidFill>
                  <a:srgbClr val="CCCCCC"/>
                </a:solidFill>
                <a:latin typeface="Consolas"/>
              </a:rPr>
              <a:t>]</a:t>
            </a:r>
            <a:r>
              <a:rPr lang="en-US" dirty="0">
                <a:solidFill>
                  <a:srgbClr val="000000"/>
                </a:solidFill>
                <a:latin typeface="Consolas"/>
              </a:rPr>
              <a:t> </a:t>
            </a:r>
          </a:p>
          <a:p>
            <a:pPr>
              <a:lnSpc>
                <a:spcPts val="2025"/>
              </a:lnSpc>
            </a:pPr>
            <a:endParaRPr lang="en-US">
              <a:solidFill>
                <a:srgbClr val="000000"/>
              </a:solidFill>
              <a:latin typeface="Consolas"/>
            </a:endParaRPr>
          </a:p>
          <a:p>
            <a:pPr>
              <a:lnSpc>
                <a:spcPts val="2025"/>
              </a:lnSpc>
            </a:pPr>
            <a:r>
              <a:rPr lang="en-US" dirty="0">
                <a:solidFill>
                  <a:srgbClr val="CCCCCC"/>
                </a:solidFill>
                <a:latin typeface="Consolas"/>
              </a:rPr>
              <a:t>            </a:t>
            </a:r>
            <a:r>
              <a:rPr lang="en-US" dirty="0">
                <a:solidFill>
                  <a:srgbClr val="6A9955"/>
                </a:solidFill>
                <a:latin typeface="Consolas"/>
              </a:rPr>
              <a:t># Ensure exactly 21 landmarks are extracted</a:t>
            </a:r>
            <a:r>
              <a:rPr lang="en-US" dirty="0">
                <a:solidFill>
                  <a:srgbClr val="000000"/>
                </a:solidFill>
                <a:latin typeface="Consolas"/>
              </a:rPr>
              <a:t> </a:t>
            </a:r>
          </a:p>
          <a:p>
            <a:pPr>
              <a:lnSpc>
                <a:spcPts val="2025"/>
              </a:lnSpc>
            </a:pPr>
            <a:r>
              <a:rPr lang="en-US" dirty="0">
                <a:solidFill>
                  <a:srgbClr val="CCCCCC"/>
                </a:solidFill>
                <a:latin typeface="Consolas"/>
              </a:rPr>
              <a:t>            </a:t>
            </a:r>
            <a:r>
              <a:rPr lang="en-US" dirty="0">
                <a:solidFill>
                  <a:srgbClr val="C586C0"/>
                </a:solidFill>
                <a:latin typeface="Consolas"/>
              </a:rPr>
              <a:t>if</a:t>
            </a:r>
            <a:r>
              <a:rPr lang="en-US" dirty="0">
                <a:solidFill>
                  <a:srgbClr val="CCCCCC"/>
                </a:solidFill>
                <a:latin typeface="Consolas"/>
              </a:rPr>
              <a:t> </a:t>
            </a:r>
            <a:r>
              <a:rPr lang="en-US" dirty="0" err="1">
                <a:solidFill>
                  <a:srgbClr val="DCDCAA"/>
                </a:solidFill>
                <a:latin typeface="Consolas"/>
              </a:rPr>
              <a:t>len</a:t>
            </a:r>
            <a:r>
              <a:rPr lang="en-US" dirty="0">
                <a:solidFill>
                  <a:srgbClr val="CCCCCC"/>
                </a:solidFill>
                <a:latin typeface="Consolas"/>
              </a:rPr>
              <a:t>(</a:t>
            </a:r>
            <a:r>
              <a:rPr lang="en-US" dirty="0">
                <a:solidFill>
                  <a:srgbClr val="9CDCFE"/>
                </a:solidFill>
                <a:latin typeface="Consolas"/>
              </a:rPr>
              <a:t>landmarks</a:t>
            </a:r>
            <a:r>
              <a:rPr lang="en-US" dirty="0">
                <a:solidFill>
                  <a:srgbClr val="CCCCCC"/>
                </a:solidFill>
                <a:latin typeface="Consolas"/>
              </a:rPr>
              <a:t>) </a:t>
            </a:r>
            <a:r>
              <a:rPr lang="en-US" dirty="0">
                <a:solidFill>
                  <a:srgbClr val="D4D4D4"/>
                </a:solidFill>
                <a:latin typeface="Consolas"/>
              </a:rPr>
              <a:t>==</a:t>
            </a:r>
            <a:r>
              <a:rPr lang="en-US" dirty="0">
                <a:solidFill>
                  <a:srgbClr val="CCCCCC"/>
                </a:solidFill>
                <a:latin typeface="Consolas"/>
              </a:rPr>
              <a:t> </a:t>
            </a:r>
            <a:r>
              <a:rPr lang="en-US" dirty="0">
                <a:solidFill>
                  <a:srgbClr val="B5CEA8"/>
                </a:solidFill>
                <a:latin typeface="Consolas"/>
              </a:rPr>
              <a:t>21</a:t>
            </a:r>
            <a:r>
              <a:rPr lang="en-US" dirty="0">
                <a:solidFill>
                  <a:srgbClr val="CCCCCC"/>
                </a:solidFill>
                <a:latin typeface="Consolas"/>
              </a:rPr>
              <a:t>:</a:t>
            </a:r>
            <a:r>
              <a:rPr lang="en-US" dirty="0">
                <a:solidFill>
                  <a:srgbClr val="000000"/>
                </a:solidFill>
                <a:latin typeface="Consolas"/>
              </a:rPr>
              <a:t> </a:t>
            </a:r>
          </a:p>
          <a:p>
            <a:pPr>
              <a:lnSpc>
                <a:spcPts val="2025"/>
              </a:lnSpc>
            </a:pPr>
            <a:r>
              <a:rPr lang="en-US" dirty="0">
                <a:solidFill>
                  <a:srgbClr val="CCCCCC"/>
                </a:solidFill>
                <a:latin typeface="Consolas"/>
              </a:rPr>
              <a:t>                </a:t>
            </a:r>
            <a:r>
              <a:rPr lang="en-US" dirty="0">
                <a:solidFill>
                  <a:srgbClr val="C586C0"/>
                </a:solidFill>
                <a:latin typeface="Consolas"/>
              </a:rPr>
              <a:t>return</a:t>
            </a:r>
            <a:r>
              <a:rPr lang="en-US" dirty="0">
                <a:solidFill>
                  <a:srgbClr val="CCCCCC"/>
                </a:solidFill>
                <a:latin typeface="Consolas"/>
              </a:rPr>
              <a:t> </a:t>
            </a:r>
            <a:r>
              <a:rPr lang="en-US" dirty="0" err="1">
                <a:solidFill>
                  <a:srgbClr val="DCDCAA"/>
                </a:solidFill>
                <a:latin typeface="Consolas"/>
              </a:rPr>
              <a:t>normalize_landmarks</a:t>
            </a:r>
            <a:r>
              <a:rPr lang="en-US" dirty="0">
                <a:solidFill>
                  <a:srgbClr val="CCCCCC"/>
                </a:solidFill>
                <a:latin typeface="Consolas"/>
              </a:rPr>
              <a:t>(</a:t>
            </a:r>
            <a:r>
              <a:rPr lang="en-US" dirty="0">
                <a:solidFill>
                  <a:srgbClr val="9CDCFE"/>
                </a:solidFill>
                <a:latin typeface="Consolas"/>
              </a:rPr>
              <a:t>landmarks</a:t>
            </a:r>
            <a:r>
              <a:rPr lang="en-US" dirty="0">
                <a:solidFill>
                  <a:srgbClr val="CCCCCC"/>
                </a:solidFill>
                <a:latin typeface="Consolas"/>
              </a:rPr>
              <a:t>)</a:t>
            </a:r>
            <a:r>
              <a:rPr lang="en-US" dirty="0">
                <a:solidFill>
                  <a:srgbClr val="000000"/>
                </a:solidFill>
                <a:latin typeface="Consolas"/>
              </a:rPr>
              <a:t> </a:t>
            </a:r>
          </a:p>
          <a:p>
            <a:pPr>
              <a:lnSpc>
                <a:spcPts val="2025"/>
              </a:lnSpc>
            </a:pPr>
            <a:r>
              <a:rPr lang="en-US" dirty="0">
                <a:solidFill>
                  <a:srgbClr val="CCCCCC"/>
                </a:solidFill>
                <a:latin typeface="Consolas"/>
              </a:rPr>
              <a:t>    </a:t>
            </a:r>
            <a:r>
              <a:rPr lang="en-US" dirty="0">
                <a:solidFill>
                  <a:srgbClr val="000000"/>
                </a:solidFill>
                <a:latin typeface="Consolas"/>
              </a:rPr>
              <a:t> </a:t>
            </a:r>
            <a:endParaRPr lang="en-US" dirty="0">
              <a:latin typeface="Consolas"/>
            </a:endParaRPr>
          </a:p>
          <a:p>
            <a:pPr>
              <a:lnSpc>
                <a:spcPts val="2025"/>
              </a:lnSpc>
            </a:pPr>
            <a:r>
              <a:rPr lang="en-US" dirty="0">
                <a:solidFill>
                  <a:srgbClr val="CCCCCC"/>
                </a:solidFill>
                <a:latin typeface="Consolas"/>
              </a:rPr>
              <a:t>    </a:t>
            </a:r>
            <a:r>
              <a:rPr lang="en-US" dirty="0">
                <a:solidFill>
                  <a:srgbClr val="C586C0"/>
                </a:solidFill>
                <a:latin typeface="Consolas"/>
              </a:rPr>
              <a:t>return</a:t>
            </a:r>
            <a:r>
              <a:rPr lang="en-US" dirty="0">
                <a:solidFill>
                  <a:srgbClr val="CCCCCC"/>
                </a:solidFill>
                <a:latin typeface="Consolas"/>
              </a:rPr>
              <a:t> </a:t>
            </a:r>
            <a:r>
              <a:rPr lang="en-US" dirty="0">
                <a:solidFill>
                  <a:srgbClr val="569CD6"/>
                </a:solidFill>
                <a:latin typeface="Consolas"/>
              </a:rPr>
              <a:t>None</a:t>
            </a:r>
            <a:r>
              <a:rPr lang="en-US" dirty="0">
                <a:solidFill>
                  <a:srgbClr val="CCCCCC"/>
                </a:solidFill>
                <a:latin typeface="Consolas"/>
              </a:rPr>
              <a:t>  </a:t>
            </a:r>
            <a:r>
              <a:rPr lang="en-US" dirty="0">
                <a:solidFill>
                  <a:srgbClr val="6A9955"/>
                </a:solidFill>
                <a:latin typeface="Consolas"/>
              </a:rPr>
              <a:t># No hands detected</a:t>
            </a:r>
            <a:r>
              <a:rPr lang="en-US" dirty="0">
                <a:solidFill>
                  <a:srgbClr val="000000"/>
                </a:solidFill>
                <a:latin typeface="Consolas"/>
              </a:rPr>
              <a:t> </a:t>
            </a:r>
            <a:endParaRPr lang="en-US" dirty="0"/>
          </a:p>
          <a:p>
            <a:br>
              <a:rPr lang="en-US" dirty="0">
                <a:latin typeface="Consolas"/>
              </a:rPr>
            </a:br>
            <a:r>
              <a:rPr lang="en-US" dirty="0">
                <a:solidFill>
                  <a:srgbClr val="CCCCCC"/>
                </a:solidFill>
                <a:latin typeface="Consolas"/>
              </a:rPr>
              <a:t>    </a:t>
            </a:r>
          </a:p>
        </p:txBody>
      </p:sp>
    </p:spTree>
    <p:extLst>
      <p:ext uri="{BB962C8B-B14F-4D97-AF65-F5344CB8AC3E}">
        <p14:creationId xmlns:p14="http://schemas.microsoft.com/office/powerpoint/2010/main" val="2107663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A7E8-3BB8-12B8-75F5-A9758999FD22}"/>
              </a:ext>
            </a:extLst>
          </p:cNvPr>
          <p:cNvSpPr>
            <a:spLocks noGrp="1"/>
          </p:cNvSpPr>
          <p:nvPr>
            <p:ph type="title"/>
          </p:nvPr>
        </p:nvSpPr>
        <p:spPr/>
        <p:txBody>
          <a:bodyPr/>
          <a:lstStyle/>
          <a:p>
            <a:r>
              <a:rPr lang="en-US" dirty="0"/>
              <a:t>Data Preprocessing</a:t>
            </a:r>
          </a:p>
        </p:txBody>
      </p:sp>
      <p:sp>
        <p:nvSpPr>
          <p:cNvPr id="3" name="TextBox 2">
            <a:extLst>
              <a:ext uri="{FF2B5EF4-FFF2-40B4-BE49-F238E27FC236}">
                <a16:creationId xmlns:a16="http://schemas.microsoft.com/office/drawing/2014/main" id="{AE136D06-E0A5-ACF2-14ED-A41C96BD41B7}"/>
              </a:ext>
            </a:extLst>
          </p:cNvPr>
          <p:cNvSpPr txBox="1"/>
          <p:nvPr/>
        </p:nvSpPr>
        <p:spPr>
          <a:xfrm>
            <a:off x="641232" y="1920815"/>
            <a:ext cx="8220971" cy="1200329"/>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69CD6"/>
                </a:solidFill>
                <a:latin typeface="Consolas"/>
              </a:rPr>
              <a:t>def</a:t>
            </a:r>
            <a:r>
              <a:rPr lang="en-US">
                <a:solidFill>
                  <a:srgbClr val="CCCCCC"/>
                </a:solidFill>
                <a:latin typeface="Consolas"/>
              </a:rPr>
              <a:t> </a:t>
            </a:r>
            <a:r>
              <a:rPr lang="en-US">
                <a:solidFill>
                  <a:srgbClr val="DCDCAA"/>
                </a:solidFill>
                <a:latin typeface="Consolas"/>
              </a:rPr>
              <a:t>preprocess_landmarks</a:t>
            </a:r>
            <a:r>
              <a:rPr lang="en-US">
                <a:solidFill>
                  <a:srgbClr val="CCCCCC"/>
                </a:solidFill>
                <a:latin typeface="Consolas"/>
              </a:rPr>
              <a:t>(</a:t>
            </a:r>
            <a:r>
              <a:rPr lang="en-US">
                <a:solidFill>
                  <a:srgbClr val="9CDCFE"/>
                </a:solidFill>
                <a:latin typeface="Consolas"/>
              </a:rPr>
              <a:t>landmarks</a:t>
            </a:r>
            <a:r>
              <a:rPr lang="en-US">
                <a:solidFill>
                  <a:srgbClr val="CCCCCC"/>
                </a:solidFill>
                <a:latin typeface="Consolas"/>
              </a:rPr>
              <a:t>):</a:t>
            </a:r>
          </a:p>
          <a:p>
            <a:r>
              <a:rPr lang="en-US">
                <a:solidFill>
                  <a:srgbClr val="CCCCCC"/>
                </a:solidFill>
                <a:latin typeface="Consolas"/>
              </a:rPr>
              <a:t>    </a:t>
            </a:r>
            <a:r>
              <a:rPr lang="en-US">
                <a:solidFill>
                  <a:srgbClr val="9CDCFE"/>
                </a:solidFill>
                <a:latin typeface="Consolas"/>
              </a:rPr>
              <a:t>base_x</a:t>
            </a:r>
            <a:r>
              <a:rPr lang="en-US">
                <a:solidFill>
                  <a:srgbClr val="CCCCCC"/>
                </a:solidFill>
                <a:latin typeface="Consolas"/>
              </a:rPr>
              <a:t>, </a:t>
            </a:r>
            <a:r>
              <a:rPr lang="en-US">
                <a:solidFill>
                  <a:srgbClr val="9CDCFE"/>
                </a:solidFill>
                <a:latin typeface="Consolas"/>
              </a:rPr>
              <a:t>base_y</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9CDCFE"/>
                </a:solidFill>
                <a:latin typeface="Consolas"/>
              </a:rPr>
              <a:t>landmarks</a:t>
            </a:r>
            <a:r>
              <a:rPr lang="en-US">
                <a:solidFill>
                  <a:srgbClr val="CCCCCC"/>
                </a:solidFill>
                <a:latin typeface="Consolas"/>
              </a:rPr>
              <a:t>[</a:t>
            </a:r>
            <a:r>
              <a:rPr lang="en-US">
                <a:solidFill>
                  <a:srgbClr val="B5CEA8"/>
                </a:solidFill>
                <a:latin typeface="Consolas"/>
              </a:rPr>
              <a:t>0</a:t>
            </a:r>
            <a:r>
              <a:rPr lang="en-US">
                <a:solidFill>
                  <a:srgbClr val="CCCCCC"/>
                </a:solidFill>
                <a:latin typeface="Consolas"/>
              </a:rPr>
              <a:t>]</a:t>
            </a:r>
          </a:p>
          <a:p>
            <a:r>
              <a:rPr lang="en-US">
                <a:solidFill>
                  <a:srgbClr val="CCCCCC"/>
                </a:solidFill>
                <a:latin typeface="Consolas"/>
              </a:rPr>
              <a:t>    </a:t>
            </a:r>
            <a:r>
              <a:rPr lang="en-US">
                <a:solidFill>
                  <a:srgbClr val="C586C0"/>
                </a:solidFill>
                <a:latin typeface="Consolas"/>
              </a:rPr>
              <a:t>return</a:t>
            </a:r>
            <a:r>
              <a:rPr lang="en-US">
                <a:solidFill>
                  <a:srgbClr val="CCCCCC"/>
                </a:solidFill>
                <a:latin typeface="Consolas"/>
              </a:rPr>
              <a:t> [(</a:t>
            </a:r>
            <a:r>
              <a:rPr lang="en-US">
                <a:solidFill>
                  <a:srgbClr val="9CDCFE"/>
                </a:solidFill>
                <a:latin typeface="Consolas"/>
              </a:rPr>
              <a:t>x</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9CDCFE"/>
                </a:solidFill>
                <a:latin typeface="Consolas"/>
              </a:rPr>
              <a:t>base_x</a:t>
            </a:r>
            <a:r>
              <a:rPr lang="en-US">
                <a:solidFill>
                  <a:srgbClr val="CCCCCC"/>
                </a:solidFill>
                <a:latin typeface="Consolas"/>
              </a:rPr>
              <a:t>, </a:t>
            </a:r>
            <a:r>
              <a:rPr lang="en-US">
                <a:solidFill>
                  <a:srgbClr val="9CDCFE"/>
                </a:solidFill>
                <a:latin typeface="Consolas"/>
              </a:rPr>
              <a:t>y</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9CDCFE"/>
                </a:solidFill>
                <a:latin typeface="Consolas"/>
              </a:rPr>
              <a:t>base_y</a:t>
            </a:r>
            <a:r>
              <a:rPr lang="en-US">
                <a:solidFill>
                  <a:srgbClr val="CCCCCC"/>
                </a:solidFill>
                <a:latin typeface="Consolas"/>
              </a:rPr>
              <a:t>) </a:t>
            </a:r>
            <a:r>
              <a:rPr lang="en-US">
                <a:solidFill>
                  <a:srgbClr val="C586C0"/>
                </a:solidFill>
                <a:latin typeface="Consolas"/>
              </a:rPr>
              <a:t>for</a:t>
            </a:r>
            <a:r>
              <a:rPr lang="en-US">
                <a:solidFill>
                  <a:srgbClr val="CCCCCC"/>
                </a:solidFill>
                <a:latin typeface="Consolas"/>
              </a:rPr>
              <a:t> </a:t>
            </a:r>
            <a:r>
              <a:rPr lang="en-US">
                <a:solidFill>
                  <a:srgbClr val="9CDCFE"/>
                </a:solidFill>
                <a:latin typeface="Consolas"/>
              </a:rPr>
              <a:t>x</a:t>
            </a:r>
            <a:r>
              <a:rPr lang="en-US">
                <a:solidFill>
                  <a:srgbClr val="CCCCCC"/>
                </a:solidFill>
                <a:latin typeface="Consolas"/>
              </a:rPr>
              <a:t>, </a:t>
            </a:r>
            <a:r>
              <a:rPr lang="en-US">
                <a:solidFill>
                  <a:srgbClr val="9CDCFE"/>
                </a:solidFill>
                <a:latin typeface="Consolas"/>
              </a:rPr>
              <a:t>y</a:t>
            </a:r>
            <a:r>
              <a:rPr lang="en-US">
                <a:solidFill>
                  <a:srgbClr val="CCCCCC"/>
                </a:solidFill>
                <a:latin typeface="Consolas"/>
              </a:rPr>
              <a:t> </a:t>
            </a:r>
            <a:r>
              <a:rPr lang="en-US">
                <a:solidFill>
                  <a:srgbClr val="C586C0"/>
                </a:solidFill>
                <a:latin typeface="Consolas"/>
              </a:rPr>
              <a:t>in</a:t>
            </a:r>
            <a:r>
              <a:rPr lang="en-US">
                <a:solidFill>
                  <a:srgbClr val="CCCCCC"/>
                </a:solidFill>
                <a:latin typeface="Consolas"/>
              </a:rPr>
              <a:t> </a:t>
            </a:r>
            <a:r>
              <a:rPr lang="en-US">
                <a:solidFill>
                  <a:srgbClr val="9CDCFE"/>
                </a:solidFill>
                <a:latin typeface="Consolas"/>
              </a:rPr>
              <a:t>landmarks</a:t>
            </a:r>
            <a:r>
              <a:rPr lang="en-US">
                <a:solidFill>
                  <a:srgbClr val="CCCCCC"/>
                </a:solidFill>
                <a:latin typeface="Consolas"/>
              </a:rPr>
              <a:t>]</a:t>
            </a:r>
          </a:p>
          <a:p>
            <a:endParaRPr lang="en-US">
              <a:solidFill>
                <a:srgbClr val="CCCCCC"/>
              </a:solidFill>
              <a:latin typeface="Consolas"/>
            </a:endParaRPr>
          </a:p>
        </p:txBody>
      </p:sp>
      <p:sp>
        <p:nvSpPr>
          <p:cNvPr id="4" name="TextBox 3">
            <a:extLst>
              <a:ext uri="{FF2B5EF4-FFF2-40B4-BE49-F238E27FC236}">
                <a16:creationId xmlns:a16="http://schemas.microsoft.com/office/drawing/2014/main" id="{C07F2B39-37F5-A419-A60F-E763E5B63165}"/>
              </a:ext>
            </a:extLst>
          </p:cNvPr>
          <p:cNvSpPr txBox="1"/>
          <p:nvPr/>
        </p:nvSpPr>
        <p:spPr>
          <a:xfrm>
            <a:off x="641231" y="3329797"/>
            <a:ext cx="8220973" cy="1754326"/>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586C0"/>
                </a:solidFill>
                <a:latin typeface="Consolas"/>
              </a:rPr>
              <a:t>if</a:t>
            </a:r>
            <a:r>
              <a:rPr lang="en-US">
                <a:solidFill>
                  <a:srgbClr val="CCCCCC"/>
                </a:solidFill>
                <a:latin typeface="Consolas"/>
              </a:rPr>
              <a:t> </a:t>
            </a:r>
            <a:r>
              <a:rPr lang="en-US">
                <a:solidFill>
                  <a:srgbClr val="DCDCAA"/>
                </a:solidFill>
                <a:latin typeface="Consolas"/>
              </a:rPr>
              <a:t>len</a:t>
            </a:r>
            <a:r>
              <a:rPr lang="en-US">
                <a:solidFill>
                  <a:srgbClr val="CCCCCC"/>
                </a:solidFill>
                <a:latin typeface="Consolas"/>
              </a:rPr>
              <a:t>(</a:t>
            </a:r>
            <a:r>
              <a:rPr lang="en-US">
                <a:solidFill>
                  <a:srgbClr val="9CDCFE"/>
                </a:solidFill>
                <a:latin typeface="Consolas"/>
              </a:rPr>
              <a:t>landmarks</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B5CEA8"/>
                </a:solidFill>
                <a:latin typeface="Consolas"/>
              </a:rPr>
              <a:t>21</a:t>
            </a:r>
            <a:r>
              <a:rPr lang="en-US">
                <a:solidFill>
                  <a:srgbClr val="CCCCCC"/>
                </a:solidFill>
                <a:latin typeface="Consolas"/>
              </a:rPr>
              <a:t>:</a:t>
            </a:r>
          </a:p>
          <a:p>
            <a:r>
              <a:rPr lang="en-US">
                <a:solidFill>
                  <a:srgbClr val="CCCCCC"/>
                </a:solidFill>
                <a:latin typeface="Consolas"/>
              </a:rPr>
              <a:t>                </a:t>
            </a:r>
            <a:r>
              <a:rPr lang="en-US">
                <a:solidFill>
                  <a:srgbClr val="9CDCFE"/>
                </a:solidFill>
                <a:latin typeface="Consolas"/>
              </a:rPr>
              <a:t>normalized</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DCDCAA"/>
                </a:solidFill>
                <a:latin typeface="Consolas"/>
              </a:rPr>
              <a:t>preprocess_landmarks</a:t>
            </a:r>
            <a:r>
              <a:rPr lang="en-US">
                <a:solidFill>
                  <a:srgbClr val="CCCCCC"/>
                </a:solidFill>
                <a:latin typeface="Consolas"/>
              </a:rPr>
              <a:t>(</a:t>
            </a:r>
            <a:r>
              <a:rPr lang="en-US">
                <a:solidFill>
                  <a:srgbClr val="9CDCFE"/>
                </a:solidFill>
                <a:latin typeface="Consolas"/>
              </a:rPr>
              <a:t>landmarks</a:t>
            </a:r>
            <a:r>
              <a:rPr lang="en-US">
                <a:solidFill>
                  <a:srgbClr val="CCCCCC"/>
                </a:solidFill>
                <a:latin typeface="Consolas"/>
              </a:rPr>
              <a:t>)</a:t>
            </a:r>
          </a:p>
          <a:p>
            <a:r>
              <a:rPr lang="en-US">
                <a:solidFill>
                  <a:srgbClr val="CCCCCC"/>
                </a:solidFill>
                <a:latin typeface="Consolas"/>
              </a:rPr>
              <a:t>                </a:t>
            </a:r>
            <a:r>
              <a:rPr lang="en-US">
                <a:solidFill>
                  <a:srgbClr val="9CDCFE"/>
                </a:solidFill>
                <a:latin typeface="Consolas"/>
              </a:rPr>
              <a:t>input_data</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4EC9B0"/>
                </a:solidFill>
                <a:latin typeface="Consolas"/>
              </a:rPr>
              <a:t>np</a:t>
            </a:r>
            <a:r>
              <a:rPr lang="en-US">
                <a:solidFill>
                  <a:srgbClr val="CCCCCC"/>
                </a:solidFill>
                <a:latin typeface="Consolas"/>
              </a:rPr>
              <a:t>.</a:t>
            </a:r>
            <a:r>
              <a:rPr lang="en-US">
                <a:solidFill>
                  <a:srgbClr val="DCDCAA"/>
                </a:solidFill>
                <a:latin typeface="Consolas"/>
              </a:rPr>
              <a:t>array</a:t>
            </a:r>
            <a:r>
              <a:rPr lang="en-US">
                <a:solidFill>
                  <a:srgbClr val="CCCCCC"/>
                </a:solidFill>
                <a:latin typeface="Consolas"/>
              </a:rPr>
              <a:t>([</a:t>
            </a:r>
            <a:r>
              <a:rPr lang="en-US">
                <a:solidFill>
                  <a:srgbClr val="9CDCFE"/>
                </a:solidFill>
                <a:latin typeface="Consolas"/>
              </a:rPr>
              <a:t>coord</a:t>
            </a:r>
            <a:r>
              <a:rPr lang="en-US">
                <a:solidFill>
                  <a:srgbClr val="CCCCCC"/>
                </a:solidFill>
                <a:latin typeface="Consolas"/>
              </a:rPr>
              <a:t> </a:t>
            </a:r>
            <a:r>
              <a:rPr lang="en-US">
                <a:solidFill>
                  <a:srgbClr val="C586C0"/>
                </a:solidFill>
                <a:latin typeface="Consolas"/>
              </a:rPr>
              <a:t>for</a:t>
            </a:r>
            <a:r>
              <a:rPr lang="en-US">
                <a:solidFill>
                  <a:srgbClr val="CCCCCC"/>
                </a:solidFill>
                <a:latin typeface="Consolas"/>
              </a:rPr>
              <a:t> </a:t>
            </a:r>
            <a:r>
              <a:rPr lang="en-US">
                <a:solidFill>
                  <a:srgbClr val="9CDCFE"/>
                </a:solidFill>
                <a:latin typeface="Consolas"/>
              </a:rPr>
              <a:t>point</a:t>
            </a:r>
            <a:r>
              <a:rPr lang="en-US">
                <a:solidFill>
                  <a:srgbClr val="CCCCCC"/>
                </a:solidFill>
                <a:latin typeface="Consolas"/>
              </a:rPr>
              <a:t> </a:t>
            </a:r>
            <a:r>
              <a:rPr lang="en-US">
                <a:solidFill>
                  <a:srgbClr val="C586C0"/>
                </a:solidFill>
                <a:latin typeface="Consolas"/>
              </a:rPr>
              <a:t>in</a:t>
            </a:r>
            <a:r>
              <a:rPr lang="en-US">
                <a:solidFill>
                  <a:srgbClr val="CCCCCC"/>
                </a:solidFill>
                <a:latin typeface="Consolas"/>
              </a:rPr>
              <a:t> </a:t>
            </a:r>
            <a:r>
              <a:rPr lang="en-US">
                <a:solidFill>
                  <a:srgbClr val="9CDCFE"/>
                </a:solidFill>
                <a:latin typeface="Consolas"/>
              </a:rPr>
              <a:t>normalized</a:t>
            </a:r>
            <a:r>
              <a:rPr lang="en-US">
                <a:solidFill>
                  <a:srgbClr val="CCCCCC"/>
                </a:solidFill>
                <a:latin typeface="Consolas"/>
              </a:rPr>
              <a:t> </a:t>
            </a:r>
            <a:r>
              <a:rPr lang="en-US">
                <a:solidFill>
                  <a:srgbClr val="C586C0"/>
                </a:solidFill>
                <a:latin typeface="Consolas"/>
              </a:rPr>
              <a:t>for</a:t>
            </a:r>
            <a:r>
              <a:rPr lang="en-US">
                <a:solidFill>
                  <a:srgbClr val="CCCCCC"/>
                </a:solidFill>
                <a:latin typeface="Consolas"/>
              </a:rPr>
              <a:t> </a:t>
            </a:r>
            <a:r>
              <a:rPr lang="en-US">
                <a:solidFill>
                  <a:srgbClr val="9CDCFE"/>
                </a:solidFill>
                <a:latin typeface="Consolas"/>
              </a:rPr>
              <a:t>coord</a:t>
            </a:r>
            <a:r>
              <a:rPr lang="en-US">
                <a:solidFill>
                  <a:srgbClr val="CCCCCC"/>
                </a:solidFill>
                <a:latin typeface="Consolas"/>
              </a:rPr>
              <a:t> </a:t>
            </a:r>
            <a:r>
              <a:rPr lang="en-US">
                <a:solidFill>
                  <a:srgbClr val="C586C0"/>
                </a:solidFill>
                <a:latin typeface="Consolas"/>
              </a:rPr>
              <a:t>in</a:t>
            </a:r>
            <a:r>
              <a:rPr lang="en-US">
                <a:solidFill>
                  <a:srgbClr val="CCCCCC"/>
                </a:solidFill>
                <a:latin typeface="Consolas"/>
              </a:rPr>
              <a:t> </a:t>
            </a:r>
            <a:r>
              <a:rPr lang="en-US">
                <a:solidFill>
                  <a:srgbClr val="9CDCFE"/>
                </a:solidFill>
                <a:latin typeface="Consolas"/>
              </a:rPr>
              <a:t>point</a:t>
            </a:r>
            <a:r>
              <a:rPr lang="en-US">
                <a:solidFill>
                  <a:srgbClr val="CCCCCC"/>
                </a:solidFill>
                <a:latin typeface="Consolas"/>
              </a:rPr>
              <a:t>], </a:t>
            </a:r>
            <a:r>
              <a:rPr lang="en-US">
                <a:solidFill>
                  <a:srgbClr val="9CDCFE"/>
                </a:solidFill>
                <a:latin typeface="Consolas"/>
              </a:rPr>
              <a:t>dtype</a:t>
            </a:r>
            <a:r>
              <a:rPr lang="en-US">
                <a:solidFill>
                  <a:srgbClr val="D4D4D4"/>
                </a:solidFill>
                <a:latin typeface="Consolas"/>
              </a:rPr>
              <a:t>=</a:t>
            </a:r>
            <a:r>
              <a:rPr lang="en-US">
                <a:solidFill>
                  <a:srgbClr val="4EC9B0"/>
                </a:solidFill>
                <a:latin typeface="Consolas"/>
              </a:rPr>
              <a:t>np</a:t>
            </a:r>
            <a:r>
              <a:rPr lang="en-US">
                <a:solidFill>
                  <a:srgbClr val="CCCCCC"/>
                </a:solidFill>
                <a:latin typeface="Consolas"/>
              </a:rPr>
              <a:t>.</a:t>
            </a:r>
            <a:r>
              <a:rPr lang="en-US">
                <a:solidFill>
                  <a:srgbClr val="9CDCFE"/>
                </a:solidFill>
                <a:latin typeface="Consolas"/>
              </a:rPr>
              <a:t>float32</a:t>
            </a:r>
            <a:r>
              <a:rPr lang="en-US">
                <a:solidFill>
                  <a:srgbClr val="CCCCCC"/>
                </a:solidFill>
                <a:latin typeface="Consolas"/>
              </a:rPr>
              <a:t>)</a:t>
            </a:r>
          </a:p>
          <a:p>
            <a:r>
              <a:rPr lang="en-US">
                <a:solidFill>
                  <a:srgbClr val="CCCCCC"/>
                </a:solidFill>
                <a:latin typeface="Consolas"/>
              </a:rPr>
              <a:t>                </a:t>
            </a:r>
            <a:r>
              <a:rPr lang="en-US">
                <a:solidFill>
                  <a:srgbClr val="9CDCFE"/>
                </a:solidFill>
                <a:latin typeface="Consolas"/>
              </a:rPr>
              <a:t>input_data</a:t>
            </a:r>
            <a:r>
              <a:rPr lang="en-US">
                <a:solidFill>
                  <a:srgbClr val="CCCCCC"/>
                </a:solidFill>
                <a:latin typeface="Consolas"/>
              </a:rPr>
              <a:t> </a:t>
            </a:r>
            <a:r>
              <a:rPr lang="en-US">
                <a:solidFill>
                  <a:srgbClr val="D4D4D4"/>
                </a:solidFill>
                <a:latin typeface="Consolas"/>
              </a:rPr>
              <a:t>=</a:t>
            </a:r>
            <a:r>
              <a:rPr lang="en-US">
                <a:solidFill>
                  <a:srgbClr val="CCCCCC"/>
                </a:solidFill>
                <a:latin typeface="Consolas"/>
              </a:rPr>
              <a:t> </a:t>
            </a:r>
            <a:r>
              <a:rPr lang="en-US">
                <a:solidFill>
                  <a:srgbClr val="4EC9B0"/>
                </a:solidFill>
                <a:latin typeface="Consolas"/>
              </a:rPr>
              <a:t>np</a:t>
            </a:r>
            <a:r>
              <a:rPr lang="en-US">
                <a:solidFill>
                  <a:srgbClr val="CCCCCC"/>
                </a:solidFill>
                <a:latin typeface="Consolas"/>
              </a:rPr>
              <a:t>.</a:t>
            </a:r>
            <a:r>
              <a:rPr lang="en-US">
                <a:solidFill>
                  <a:srgbClr val="DCDCAA"/>
                </a:solidFill>
                <a:latin typeface="Consolas"/>
              </a:rPr>
              <a:t>expand_dims</a:t>
            </a:r>
            <a:r>
              <a:rPr lang="en-US">
                <a:solidFill>
                  <a:srgbClr val="CCCCCC"/>
                </a:solidFill>
                <a:latin typeface="Consolas"/>
              </a:rPr>
              <a:t>(</a:t>
            </a:r>
            <a:r>
              <a:rPr lang="en-US">
                <a:solidFill>
                  <a:srgbClr val="9CDCFE"/>
                </a:solidFill>
                <a:latin typeface="Consolas"/>
              </a:rPr>
              <a:t>input_data</a:t>
            </a:r>
            <a:r>
              <a:rPr lang="en-US">
                <a:solidFill>
                  <a:srgbClr val="CCCCCC"/>
                </a:solidFill>
                <a:latin typeface="Consolas"/>
              </a:rPr>
              <a:t>, </a:t>
            </a:r>
            <a:r>
              <a:rPr lang="en-US">
                <a:solidFill>
                  <a:srgbClr val="9CDCFE"/>
                </a:solidFill>
                <a:latin typeface="Consolas"/>
              </a:rPr>
              <a:t>axis</a:t>
            </a:r>
            <a:r>
              <a:rPr lang="en-US">
                <a:solidFill>
                  <a:srgbClr val="D4D4D4"/>
                </a:solidFill>
                <a:latin typeface="Consolas"/>
              </a:rPr>
              <a:t>=</a:t>
            </a:r>
            <a:r>
              <a:rPr lang="en-US">
                <a:solidFill>
                  <a:srgbClr val="B5CEA8"/>
                </a:solidFill>
                <a:latin typeface="Consolas"/>
              </a:rPr>
              <a:t>0</a:t>
            </a:r>
            <a:r>
              <a:rPr lang="en-US">
                <a:solidFill>
                  <a:srgbClr val="CCCCCC"/>
                </a:solidFill>
                <a:latin typeface="Consolas"/>
              </a:rPr>
              <a:t>)</a:t>
            </a:r>
          </a:p>
          <a:p>
            <a:endParaRPr lang="en-US">
              <a:solidFill>
                <a:srgbClr val="CCCCCC"/>
              </a:solidFill>
              <a:latin typeface="Consolas"/>
            </a:endParaRPr>
          </a:p>
        </p:txBody>
      </p:sp>
    </p:spTree>
    <p:extLst>
      <p:ext uri="{BB962C8B-B14F-4D97-AF65-F5344CB8AC3E}">
        <p14:creationId xmlns:p14="http://schemas.microsoft.com/office/powerpoint/2010/main" val="2682904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032B-76A2-E749-ECA4-DBF31C8CC8CD}"/>
              </a:ext>
            </a:extLst>
          </p:cNvPr>
          <p:cNvSpPr>
            <a:spLocks noGrp="1"/>
          </p:cNvSpPr>
          <p:nvPr>
            <p:ph type="title"/>
          </p:nvPr>
        </p:nvSpPr>
        <p:spPr/>
        <p:txBody>
          <a:bodyPr/>
          <a:lstStyle/>
          <a:p>
            <a:r>
              <a:rPr lang="en-US" dirty="0"/>
              <a:t>Model </a:t>
            </a:r>
            <a:r>
              <a:rPr lang="en-US"/>
              <a:t>Architecture</a:t>
            </a:r>
            <a:endParaRPr lang="en-US" dirty="0"/>
          </a:p>
        </p:txBody>
      </p:sp>
    </p:spTree>
    <p:extLst>
      <p:ext uri="{BB962C8B-B14F-4D97-AF65-F5344CB8AC3E}">
        <p14:creationId xmlns:p14="http://schemas.microsoft.com/office/powerpoint/2010/main" val="23338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0CD0E-2C25-1366-5208-E4CD1C97A767}"/>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FF1B16DE-1099-9574-9E64-9A5CF5D87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0" name="Oval 39">
              <a:extLst>
                <a:ext uri="{FF2B5EF4-FFF2-40B4-BE49-F238E27FC236}">
                  <a16:creationId xmlns:a16="http://schemas.microsoft.com/office/drawing/2014/main" id="{B5161349-D8C9-F778-90D4-2ECE7D716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23">
              <a:extLst>
                <a:ext uri="{FF2B5EF4-FFF2-40B4-BE49-F238E27FC236}">
                  <a16:creationId xmlns:a16="http://schemas.microsoft.com/office/drawing/2014/main" id="{2B30C389-571B-CDDD-B8BA-454D6350F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24">
              <a:extLst>
                <a:ext uri="{FF2B5EF4-FFF2-40B4-BE49-F238E27FC236}">
                  <a16:creationId xmlns:a16="http://schemas.microsoft.com/office/drawing/2014/main" id="{BEA78788-C4BB-9823-268B-A774D77BB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87555C0C-5F2A-58B8-E507-0AB1D923A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385316C-EB8F-FB42-A50A-F97274820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F3C46D-1D62-D75E-8794-25BE9A9BD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8">
              <a:extLst>
                <a:ext uri="{FF2B5EF4-FFF2-40B4-BE49-F238E27FC236}">
                  <a16:creationId xmlns:a16="http://schemas.microsoft.com/office/drawing/2014/main" id="{C439E6D8-17B3-E7E9-8F6D-52F0F5E6C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29">
              <a:extLst>
                <a:ext uri="{FF2B5EF4-FFF2-40B4-BE49-F238E27FC236}">
                  <a16:creationId xmlns:a16="http://schemas.microsoft.com/office/drawing/2014/main" id="{E2D2EC5C-ACA6-A3D4-7E84-E313602CE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30">
              <a:extLst>
                <a:ext uri="{FF2B5EF4-FFF2-40B4-BE49-F238E27FC236}">
                  <a16:creationId xmlns:a16="http://schemas.microsoft.com/office/drawing/2014/main" id="{CB45B7F4-C55D-C820-F888-C2A2A98B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1">
              <a:extLst>
                <a:ext uri="{FF2B5EF4-FFF2-40B4-BE49-F238E27FC236}">
                  <a16:creationId xmlns:a16="http://schemas.microsoft.com/office/drawing/2014/main" id="{6DAB98C4-F9AA-59F3-A344-7BE9B10A7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2">
              <a:extLst>
                <a:ext uri="{FF2B5EF4-FFF2-40B4-BE49-F238E27FC236}">
                  <a16:creationId xmlns:a16="http://schemas.microsoft.com/office/drawing/2014/main" id="{39038BFC-B524-E829-D201-BBB15DD97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3">
              <a:extLst>
                <a:ext uri="{FF2B5EF4-FFF2-40B4-BE49-F238E27FC236}">
                  <a16:creationId xmlns:a16="http://schemas.microsoft.com/office/drawing/2014/main" id="{94A914C4-3F33-54EC-D98B-EB3A927FB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34">
              <a:extLst>
                <a:ext uri="{FF2B5EF4-FFF2-40B4-BE49-F238E27FC236}">
                  <a16:creationId xmlns:a16="http://schemas.microsoft.com/office/drawing/2014/main" id="{AD6F3428-BA10-3F6B-100D-77BD1A8A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4" name="Straight Connector 53">
            <a:extLst>
              <a:ext uri="{FF2B5EF4-FFF2-40B4-BE49-F238E27FC236}">
                <a16:creationId xmlns:a16="http://schemas.microsoft.com/office/drawing/2014/main" id="{A38342FF-3D86-EF96-BFAF-054C70CC92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FA723DA5-034A-CA96-BFD6-06288C66E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E985B180-9513-33EA-0478-E4D8F8240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32">
              <a:extLst>
                <a:ext uri="{FF2B5EF4-FFF2-40B4-BE49-F238E27FC236}">
                  <a16:creationId xmlns:a16="http://schemas.microsoft.com/office/drawing/2014/main" id="{80D1C35D-CE24-2FB9-D6E4-0D9160E6B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34">
              <a:extLst>
                <a:ext uri="{FF2B5EF4-FFF2-40B4-BE49-F238E27FC236}">
                  <a16:creationId xmlns:a16="http://schemas.microsoft.com/office/drawing/2014/main" id="{DE3D1960-40C0-513C-2BC9-BE0448C0B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47">
              <a:extLst>
                <a:ext uri="{FF2B5EF4-FFF2-40B4-BE49-F238E27FC236}">
                  <a16:creationId xmlns:a16="http://schemas.microsoft.com/office/drawing/2014/main" id="{DE436183-D442-CF95-A1AF-BFBD3DB17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48">
              <a:extLst>
                <a:ext uri="{FF2B5EF4-FFF2-40B4-BE49-F238E27FC236}">
                  <a16:creationId xmlns:a16="http://schemas.microsoft.com/office/drawing/2014/main" id="{828FF479-FB3E-549C-44A1-547F7EDF7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9375169-51A1-EE66-EAD6-844EA4F82F38}"/>
              </a:ext>
            </a:extLst>
          </p:cNvPr>
          <p:cNvSpPr>
            <a:spLocks noGrp="1"/>
          </p:cNvSpPr>
          <p:nvPr>
            <p:ph type="title"/>
          </p:nvPr>
        </p:nvSpPr>
        <p:spPr>
          <a:xfrm>
            <a:off x="5224243" y="770890"/>
            <a:ext cx="6400999" cy="1268984"/>
          </a:xfrm>
        </p:spPr>
        <p:txBody>
          <a:bodyPr vert="horz" lIns="91440" tIns="45720" rIns="91440" bIns="45720" rtlCol="0" anchor="t">
            <a:normAutofit/>
          </a:bodyPr>
          <a:lstStyle/>
          <a:p>
            <a:r>
              <a:rPr lang="en-US" dirty="0"/>
              <a:t>Content</a:t>
            </a:r>
          </a:p>
        </p:txBody>
      </p:sp>
      <p:sp>
        <p:nvSpPr>
          <p:cNvPr id="3" name="TextBox 2">
            <a:extLst>
              <a:ext uri="{FF2B5EF4-FFF2-40B4-BE49-F238E27FC236}">
                <a16:creationId xmlns:a16="http://schemas.microsoft.com/office/drawing/2014/main" id="{CDB7A8A8-20CA-D52C-0D82-4F9C7C36027A}"/>
              </a:ext>
            </a:extLst>
          </p:cNvPr>
          <p:cNvSpPr txBox="1"/>
          <p:nvPr/>
        </p:nvSpPr>
        <p:spPr>
          <a:xfrm>
            <a:off x="5224243" y="1714318"/>
            <a:ext cx="6400999" cy="360121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90000"/>
              </a:lnSpc>
              <a:spcBef>
                <a:spcPts val="900"/>
              </a:spcBef>
              <a:buFont typeface="Wingdings,Sans-Serif" panose="020B0604020202020204" pitchFamily="34" charset="0"/>
              <a:buChar char="Ø"/>
            </a:pPr>
            <a:r>
              <a:rPr lang="en-US" sz="2400" dirty="0">
                <a:ea typeface="+mn-lt"/>
                <a:cs typeface="+mn-lt"/>
              </a:rPr>
              <a:t>Proposed Model</a:t>
            </a:r>
          </a:p>
          <a:p>
            <a:pPr marL="857250" lvl="1" indent="-342900">
              <a:lnSpc>
                <a:spcPct val="90000"/>
              </a:lnSpc>
              <a:spcBef>
                <a:spcPts val="900"/>
              </a:spcBef>
              <a:buFont typeface="Courier New,monospace" panose="020B0604020202020204" pitchFamily="34" charset="0"/>
              <a:buChar char="o"/>
            </a:pPr>
            <a:r>
              <a:rPr lang="en-US" sz="2400" dirty="0">
                <a:ea typeface="+mn-lt"/>
                <a:cs typeface="+mn-lt"/>
              </a:rPr>
              <a:t>Data Preprocessing</a:t>
            </a:r>
          </a:p>
          <a:p>
            <a:pPr marL="857250" lvl="1" indent="-342900">
              <a:lnSpc>
                <a:spcPct val="90000"/>
              </a:lnSpc>
              <a:spcBef>
                <a:spcPts val="900"/>
              </a:spcBef>
              <a:buFont typeface="Courier New,monospace" panose="020B0604020202020204" pitchFamily="34" charset="0"/>
              <a:buChar char="o"/>
            </a:pPr>
            <a:r>
              <a:rPr lang="en-US" sz="2400" dirty="0">
                <a:ea typeface="+mn-lt"/>
                <a:cs typeface="+mn-lt"/>
              </a:rPr>
              <a:t>Model Training</a:t>
            </a:r>
          </a:p>
          <a:p>
            <a:pPr marL="285750" indent="-228600">
              <a:lnSpc>
                <a:spcPct val="90000"/>
              </a:lnSpc>
              <a:spcBef>
                <a:spcPts val="900"/>
              </a:spcBef>
              <a:buFont typeface="Wingdings,Sans-Serif" panose="020B0604020202020204" pitchFamily="34" charset="0"/>
              <a:buChar char="Ø"/>
            </a:pPr>
            <a:r>
              <a:rPr lang="en-US" sz="2400" dirty="0">
                <a:ea typeface="+mn-lt"/>
                <a:cs typeface="+mn-lt"/>
              </a:rPr>
              <a:t>System &amp; Evaluation Metrics</a:t>
            </a:r>
          </a:p>
          <a:p>
            <a:pPr marL="742950" lvl="1" indent="-228600">
              <a:lnSpc>
                <a:spcPct val="90000"/>
              </a:lnSpc>
              <a:spcBef>
                <a:spcPts val="900"/>
              </a:spcBef>
              <a:buFont typeface="Courier New,monospace" panose="020B0604020202020204" pitchFamily="34" charset="0"/>
              <a:buChar char="o"/>
            </a:pPr>
            <a:r>
              <a:rPr lang="en-US" sz="2400" dirty="0">
                <a:ea typeface="+mn-lt"/>
                <a:cs typeface="+mn-lt"/>
              </a:rPr>
              <a:t>System</a:t>
            </a:r>
          </a:p>
          <a:p>
            <a:pPr marL="742950" lvl="1" indent="-228600">
              <a:lnSpc>
                <a:spcPct val="90000"/>
              </a:lnSpc>
              <a:spcBef>
                <a:spcPts val="900"/>
              </a:spcBef>
              <a:buFont typeface="Courier New,monospace" panose="020B0604020202020204" pitchFamily="34" charset="0"/>
              <a:buChar char="o"/>
            </a:pPr>
            <a:r>
              <a:rPr lang="en-US" sz="2400" dirty="0">
                <a:ea typeface="+mn-lt"/>
                <a:cs typeface="+mn-lt"/>
              </a:rPr>
              <a:t>Model Evaluation</a:t>
            </a:r>
          </a:p>
          <a:p>
            <a:pPr marL="742950" lvl="1" indent="-228600">
              <a:lnSpc>
                <a:spcPct val="90000"/>
              </a:lnSpc>
              <a:spcBef>
                <a:spcPts val="900"/>
              </a:spcBef>
              <a:buFont typeface="Courier New,monospace" panose="020B0604020202020204" pitchFamily="34" charset="0"/>
              <a:buChar char="o"/>
            </a:pPr>
            <a:r>
              <a:rPr lang="en-US" sz="2400" dirty="0">
                <a:ea typeface="+mn-lt"/>
                <a:cs typeface="+mn-lt"/>
              </a:rPr>
              <a:t>Deployment</a:t>
            </a:r>
          </a:p>
          <a:p>
            <a:pPr marL="285750" indent="-228600">
              <a:lnSpc>
                <a:spcPct val="90000"/>
              </a:lnSpc>
              <a:spcBef>
                <a:spcPts val="900"/>
              </a:spcBef>
              <a:buFont typeface="Wingdings,Sans-Serif" panose="020B0604020202020204" pitchFamily="34" charset="0"/>
              <a:buChar char="Ø"/>
            </a:pPr>
            <a:r>
              <a:rPr lang="en-US" sz="2400" dirty="0">
                <a:ea typeface="+mn-lt"/>
                <a:cs typeface="+mn-lt"/>
              </a:rPr>
              <a:t>Conclusion</a:t>
            </a:r>
          </a:p>
          <a:p>
            <a:pPr marL="285750" indent="-228600">
              <a:lnSpc>
                <a:spcPct val="90000"/>
              </a:lnSpc>
              <a:spcBef>
                <a:spcPts val="900"/>
              </a:spcBef>
              <a:buFont typeface="Wingdings,Sans-Serif" panose="020B0604020202020204" pitchFamily="34" charset="0"/>
              <a:buChar char="Ø"/>
            </a:pPr>
            <a:r>
              <a:rPr lang="en-US" sz="2400" dirty="0">
                <a:ea typeface="+mn-lt"/>
                <a:cs typeface="+mn-lt"/>
              </a:rPr>
              <a:t>Future Work</a:t>
            </a:r>
            <a:endParaRPr lang="en-US" dirty="0"/>
          </a:p>
          <a:p>
            <a:pPr marL="285750" indent="-228600">
              <a:spcBef>
                <a:spcPts val="900"/>
              </a:spcBef>
              <a:buFont typeface="Wingdings" panose="020B0604020202020204" pitchFamily="34" charset="0"/>
              <a:buChar char="Ø"/>
            </a:pPr>
            <a:endParaRPr lang="en-US"/>
          </a:p>
        </p:txBody>
      </p:sp>
      <p:pic>
        <p:nvPicPr>
          <p:cNvPr id="5" name="Picture 4" descr="An abstract design with lines and financial symbols">
            <a:extLst>
              <a:ext uri="{FF2B5EF4-FFF2-40B4-BE49-F238E27FC236}">
                <a16:creationId xmlns:a16="http://schemas.microsoft.com/office/drawing/2014/main" id="{7CA64903-3D38-598A-21A4-8C9B16E21090}"/>
              </a:ext>
            </a:extLst>
          </p:cNvPr>
          <p:cNvPicPr>
            <a:picLocks noChangeAspect="1"/>
          </p:cNvPicPr>
          <p:nvPr/>
        </p:nvPicPr>
        <p:blipFill>
          <a:blip r:embed="rId2"/>
          <a:srcRect l="25965" r="28874"/>
          <a:stretch>
            <a:fillRect/>
          </a:stretch>
        </p:blipFill>
        <p:spPr>
          <a:xfrm>
            <a:off x="20" y="1"/>
            <a:ext cx="4657325" cy="6857999"/>
          </a:xfrm>
          <a:prstGeom prst="rect">
            <a:avLst/>
          </a:prstGeom>
        </p:spPr>
      </p:pic>
      <p:cxnSp>
        <p:nvCxnSpPr>
          <p:cNvPr id="64" name="Straight Connector 63">
            <a:extLst>
              <a:ext uri="{FF2B5EF4-FFF2-40B4-BE49-F238E27FC236}">
                <a16:creationId xmlns:a16="http://schemas.microsoft.com/office/drawing/2014/main" id="{3ACA6228-7845-8D33-1A18-B53C32E537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759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C96E9-23B2-4C40-11E5-AB9C119CA31F}"/>
              </a:ext>
            </a:extLst>
          </p:cNvPr>
          <p:cNvSpPr>
            <a:spLocks noGrp="1"/>
          </p:cNvSpPr>
          <p:nvPr>
            <p:ph type="title"/>
          </p:nvPr>
        </p:nvSpPr>
        <p:spPr>
          <a:xfrm>
            <a:off x="565150" y="770890"/>
            <a:ext cx="5976683" cy="1268984"/>
          </a:xfrm>
        </p:spPr>
        <p:txBody>
          <a:bodyPr>
            <a:normAutofit/>
          </a:bodyPr>
          <a:lstStyle/>
          <a:p>
            <a:pPr>
              <a:lnSpc>
                <a:spcPct val="90000"/>
              </a:lnSpc>
            </a:pPr>
            <a:r>
              <a:rPr lang="en-US" dirty="0"/>
              <a:t>Introduction</a:t>
            </a:r>
          </a:p>
        </p:txBody>
      </p:sp>
      <p:sp>
        <p:nvSpPr>
          <p:cNvPr id="3" name="Content Placeholder 2">
            <a:extLst>
              <a:ext uri="{FF2B5EF4-FFF2-40B4-BE49-F238E27FC236}">
                <a16:creationId xmlns:a16="http://schemas.microsoft.com/office/drawing/2014/main" id="{85460346-0E8E-514C-0968-D6389163D057}"/>
              </a:ext>
            </a:extLst>
          </p:cNvPr>
          <p:cNvSpPr>
            <a:spLocks noGrp="1"/>
          </p:cNvSpPr>
          <p:nvPr>
            <p:ph idx="1"/>
          </p:nvPr>
        </p:nvSpPr>
        <p:spPr>
          <a:xfrm>
            <a:off x="565150" y="2160016"/>
            <a:ext cx="5066001" cy="3601212"/>
          </a:xfrm>
        </p:spPr>
        <p:txBody>
          <a:bodyPr vert="horz" lIns="91440" tIns="45720" rIns="91440" bIns="45720" rtlCol="0" anchor="t">
            <a:normAutofit/>
          </a:bodyPr>
          <a:lstStyle/>
          <a:p>
            <a:pPr>
              <a:buFont typeface="Wingdings" panose="020B0604020202020204" pitchFamily="34" charset="0"/>
              <a:buChar char="Ø"/>
            </a:pPr>
            <a:r>
              <a:rPr lang="en-US" dirty="0"/>
              <a:t> Background </a:t>
            </a:r>
          </a:p>
          <a:p>
            <a:pPr>
              <a:buFont typeface="Wingdings" panose="020B0604020202020204" pitchFamily="34" charset="0"/>
              <a:buChar char="Ø"/>
            </a:pPr>
            <a:r>
              <a:rPr lang="en-US" dirty="0"/>
              <a:t> Problem Statement </a:t>
            </a:r>
          </a:p>
          <a:p>
            <a:pPr marL="0" indent="0">
              <a:buNone/>
            </a:pPr>
            <a:endParaRPr lang="en-US" dirty="0"/>
          </a:p>
          <a:p>
            <a:pPr>
              <a:buFont typeface="Wingdings" panose="020B0604020202020204" pitchFamily="34" charset="0"/>
              <a:buChar char="Ø"/>
            </a:pPr>
            <a:endParaRPr lang="en-US" dirty="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334082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1" name="Oval 4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4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8F3EA-0A56-ED8C-EBA7-32A959CB031C}"/>
              </a:ext>
            </a:extLst>
          </p:cNvPr>
          <p:cNvSpPr>
            <a:spLocks noGrp="1"/>
          </p:cNvSpPr>
          <p:nvPr>
            <p:ph type="title"/>
          </p:nvPr>
        </p:nvSpPr>
        <p:spPr>
          <a:xfrm>
            <a:off x="5628357" y="770890"/>
            <a:ext cx="5995137" cy="1268984"/>
          </a:xfrm>
        </p:spPr>
        <p:txBody>
          <a:bodyPr vert="horz" lIns="91440" tIns="45720" rIns="91440" bIns="45720" rtlCol="0" anchor="t">
            <a:normAutofit/>
          </a:bodyPr>
          <a:lstStyle/>
          <a:p>
            <a:r>
              <a:rPr lang="en-US" dirty="0"/>
              <a:t>Background </a:t>
            </a:r>
          </a:p>
        </p:txBody>
      </p:sp>
      <p:sp>
        <p:nvSpPr>
          <p:cNvPr id="3" name="Content Placeholder 2">
            <a:extLst>
              <a:ext uri="{FF2B5EF4-FFF2-40B4-BE49-F238E27FC236}">
                <a16:creationId xmlns:a16="http://schemas.microsoft.com/office/drawing/2014/main" id="{E6C11544-C9C1-EC2E-461B-0135830E5B1A}"/>
              </a:ext>
            </a:extLst>
          </p:cNvPr>
          <p:cNvSpPr>
            <a:spLocks noGrp="1"/>
          </p:cNvSpPr>
          <p:nvPr>
            <p:ph sz="half" idx="1"/>
          </p:nvPr>
        </p:nvSpPr>
        <p:spPr>
          <a:xfrm>
            <a:off x="5628357" y="1713968"/>
            <a:ext cx="5995137" cy="4047260"/>
          </a:xfrm>
        </p:spPr>
        <p:txBody>
          <a:bodyPr vert="horz" lIns="91440" tIns="45720" rIns="91440" bIns="45720" rtlCol="0" anchor="ctr">
            <a:noAutofit/>
          </a:bodyPr>
          <a:lstStyle/>
          <a:p>
            <a:pPr>
              <a:lnSpc>
                <a:spcPct val="150000"/>
              </a:lnSpc>
            </a:pPr>
            <a:r>
              <a:rPr lang="en-US" sz="2000" dirty="0">
                <a:ea typeface="+mn-lt"/>
                <a:cs typeface="+mn-lt"/>
              </a:rPr>
              <a:t>Millions of people across the globe face daily challenges due to hearing impairments</a:t>
            </a:r>
            <a:endParaRPr lang="en-US"/>
          </a:p>
          <a:p>
            <a:pPr>
              <a:lnSpc>
                <a:spcPct val="150000"/>
              </a:lnSpc>
            </a:pPr>
            <a:r>
              <a:rPr lang="en-US" sz="2000" dirty="0">
                <a:ea typeface="+mn-lt"/>
                <a:cs typeface="+mn-lt"/>
              </a:rPr>
              <a:t>WHO: 430 million people suffer from disabling hearing loss.</a:t>
            </a:r>
          </a:p>
          <a:p>
            <a:pPr>
              <a:lnSpc>
                <a:spcPct val="150000"/>
              </a:lnSpc>
            </a:pPr>
            <a:r>
              <a:rPr lang="en-US" sz="2000" dirty="0">
                <a:ea typeface="+mn-lt"/>
                <a:cs typeface="+mn-lt"/>
              </a:rPr>
              <a:t>Egypt’s national household survey reported a 16.0% prevalence of hearing loss across all age groups</a:t>
            </a:r>
            <a:r>
              <a:rPr lang="en-US" sz="2000" dirty="0"/>
              <a:t> with 22.4% in children aged 0-4 years </a:t>
            </a:r>
          </a:p>
        </p:txBody>
      </p:sp>
      <p:pic>
        <p:nvPicPr>
          <p:cNvPr id="5" name="Content Placeholder 4" descr="A map of the world with red and grey circles&#10;&#10;AI-generated content may be incorrect.">
            <a:extLst>
              <a:ext uri="{FF2B5EF4-FFF2-40B4-BE49-F238E27FC236}">
                <a16:creationId xmlns:a16="http://schemas.microsoft.com/office/drawing/2014/main" id="{669CFDC3-733C-7DA5-3455-1352595FB01B}"/>
              </a:ext>
            </a:extLst>
          </p:cNvPr>
          <p:cNvPicPr>
            <a:picLocks noGrp="1" noChangeAspect="1"/>
          </p:cNvPicPr>
          <p:nvPr>
            <p:ph sz="half" idx="2"/>
          </p:nvPr>
        </p:nvPicPr>
        <p:blipFill>
          <a:blip r:embed="rId2"/>
          <a:stretch>
            <a:fillRect/>
          </a:stretch>
        </p:blipFill>
        <p:spPr>
          <a:xfrm>
            <a:off x="479691" y="1717143"/>
            <a:ext cx="4984926" cy="3424431"/>
          </a:xfrm>
          <a:prstGeom prst="rect">
            <a:avLst/>
          </a:prstGeom>
          <a:ln>
            <a:noFill/>
          </a:ln>
        </p:spPr>
      </p:pic>
      <p:grpSp>
        <p:nvGrpSpPr>
          <p:cNvPr id="59" name="Group 58">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60"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5" name="Straight Connector 64">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6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FB1E3-8E2A-38CC-0EB4-CEB6E656BB58}"/>
              </a:ext>
            </a:extLst>
          </p:cNvPr>
          <p:cNvSpPr>
            <a:spLocks noGrp="1"/>
          </p:cNvSpPr>
          <p:nvPr>
            <p:ph type="title"/>
          </p:nvPr>
        </p:nvSpPr>
        <p:spPr>
          <a:xfrm>
            <a:off x="565150" y="770890"/>
            <a:ext cx="10130224" cy="1268984"/>
          </a:xfrm>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A8AC71C3-7657-D223-540E-27AC599527E9}"/>
              </a:ext>
            </a:extLst>
          </p:cNvPr>
          <p:cNvSpPr>
            <a:spLocks noGrp="1"/>
          </p:cNvSpPr>
          <p:nvPr>
            <p:ph idx="1"/>
          </p:nvPr>
        </p:nvSpPr>
        <p:spPr>
          <a:xfrm>
            <a:off x="565150" y="1713967"/>
            <a:ext cx="10130224" cy="3601212"/>
          </a:xfrm>
        </p:spPr>
        <p:txBody>
          <a:bodyPr vert="horz" lIns="91440" tIns="45720" rIns="91440" bIns="45720" rtlCol="0" anchor="ctr">
            <a:normAutofit/>
          </a:bodyPr>
          <a:lstStyle/>
          <a:p>
            <a:pPr marL="0" indent="0">
              <a:lnSpc>
                <a:spcPct val="150000"/>
              </a:lnSpc>
              <a:buNone/>
            </a:pPr>
            <a:r>
              <a:rPr lang="en-US" dirty="0"/>
              <a:t>That shows the critical need for inclusive technologies and assistive tools like Arabic Sign Language recognition systems to enhance communication, education, and social participation for deaf individuals especially for children in the Arab world.</a:t>
            </a:r>
            <a:endParaRPr lang="en-US"/>
          </a:p>
        </p:txBody>
      </p:sp>
      <p:grpSp>
        <p:nvGrpSpPr>
          <p:cNvPr id="32" name="Group 31">
            <a:extLst>
              <a:ext uri="{FF2B5EF4-FFF2-40B4-BE49-F238E27FC236}">
                <a16:creationId xmlns:a16="http://schemas.microsoft.com/office/drawing/2014/main" id="{0A30B600-877F-7746-B57D-25C3B476F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33" name="Freeform 43">
              <a:extLst>
                <a:ext uri="{FF2B5EF4-FFF2-40B4-BE49-F238E27FC236}">
                  <a16:creationId xmlns:a16="http://schemas.microsoft.com/office/drawing/2014/main" id="{2C3F9BC4-CA61-1545-AFCA-2998DE0A8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4">
              <a:extLst>
                <a:ext uri="{FF2B5EF4-FFF2-40B4-BE49-F238E27FC236}">
                  <a16:creationId xmlns:a16="http://schemas.microsoft.com/office/drawing/2014/main" id="{6DF9667B-A221-FF48-BE03-0BCECE027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5">
              <a:extLst>
                <a:ext uri="{FF2B5EF4-FFF2-40B4-BE49-F238E27FC236}">
                  <a16:creationId xmlns:a16="http://schemas.microsoft.com/office/drawing/2014/main" id="{B043781C-7B99-5E41-ACB6-43554D9E3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6">
              <a:extLst>
                <a:ext uri="{FF2B5EF4-FFF2-40B4-BE49-F238E27FC236}">
                  <a16:creationId xmlns:a16="http://schemas.microsoft.com/office/drawing/2014/main" id="{24D64776-7D03-D04E-9D4F-4913424D1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47">
              <a:extLst>
                <a:ext uri="{FF2B5EF4-FFF2-40B4-BE49-F238E27FC236}">
                  <a16:creationId xmlns:a16="http://schemas.microsoft.com/office/drawing/2014/main" id="{84D49EAC-E325-E74E-9875-A5B09696F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48">
              <a:extLst>
                <a:ext uri="{FF2B5EF4-FFF2-40B4-BE49-F238E27FC236}">
                  <a16:creationId xmlns:a16="http://schemas.microsoft.com/office/drawing/2014/main" id="{A82CBB5F-9CE4-9F41-828D-030FF74AB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0" name="Straight Connector 39">
            <a:extLst>
              <a:ext uri="{FF2B5EF4-FFF2-40B4-BE49-F238E27FC236}">
                <a16:creationId xmlns:a16="http://schemas.microsoft.com/office/drawing/2014/main" id="{BE2AC807-9FDE-674F-84BF-EC319D6832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4FC3-EFB0-F1C4-01A0-DD83067991FC}"/>
              </a:ext>
            </a:extLst>
          </p:cNvPr>
          <p:cNvSpPr>
            <a:spLocks noGrp="1"/>
          </p:cNvSpPr>
          <p:nvPr>
            <p:ph type="title"/>
          </p:nvPr>
        </p:nvSpPr>
        <p:spPr/>
        <p:txBody>
          <a:bodyPr/>
          <a:lstStyle/>
          <a:p>
            <a:r>
              <a:rPr lang="en-US" dirty="0"/>
              <a:t>Problem Statement </a:t>
            </a:r>
          </a:p>
        </p:txBody>
      </p:sp>
      <p:sp>
        <p:nvSpPr>
          <p:cNvPr id="3" name="Content Placeholder 2">
            <a:extLst>
              <a:ext uri="{FF2B5EF4-FFF2-40B4-BE49-F238E27FC236}">
                <a16:creationId xmlns:a16="http://schemas.microsoft.com/office/drawing/2014/main" id="{C00193B6-D9A4-E31F-6509-024A22363FCC}"/>
              </a:ext>
            </a:extLst>
          </p:cNvPr>
          <p:cNvSpPr>
            <a:spLocks noGrp="1"/>
          </p:cNvSpPr>
          <p:nvPr>
            <p:ph sz="half" idx="1"/>
          </p:nvPr>
        </p:nvSpPr>
        <p:spPr>
          <a:xfrm>
            <a:off x="562851" y="2365755"/>
            <a:ext cx="9663294" cy="3395473"/>
          </a:xfrm>
        </p:spPr>
        <p:txBody>
          <a:bodyPr vert="horz" lIns="91440" tIns="45720" rIns="91440" bIns="45720" rtlCol="0" anchor="t">
            <a:normAutofit/>
          </a:bodyPr>
          <a:lstStyle/>
          <a:p>
            <a:pPr marL="342900" indent="-342900"/>
            <a:r>
              <a:rPr lang="en-US" dirty="0"/>
              <a:t>There is a communication gap between </a:t>
            </a:r>
            <a:r>
              <a:rPr lang="en-US" dirty="0">
                <a:ea typeface="+mn-lt"/>
                <a:cs typeface="+mn-lt"/>
              </a:rPr>
              <a:t>the deaf community</a:t>
            </a:r>
            <a:r>
              <a:rPr lang="en-US" dirty="0"/>
              <a:t> and the general population.</a:t>
            </a:r>
          </a:p>
          <a:p>
            <a:pPr marL="342900" indent="-342900">
              <a:buFont typeface="Arial"/>
              <a:buChar char="•"/>
            </a:pPr>
            <a:r>
              <a:rPr lang="en-US" dirty="0"/>
              <a:t>Lack of accessible, real-time, and accurate ArSL recognition systems.</a:t>
            </a:r>
          </a:p>
        </p:txBody>
      </p:sp>
      <p:sp>
        <p:nvSpPr>
          <p:cNvPr id="4" name="Content Placeholder 3">
            <a:extLst>
              <a:ext uri="{FF2B5EF4-FFF2-40B4-BE49-F238E27FC236}">
                <a16:creationId xmlns:a16="http://schemas.microsoft.com/office/drawing/2014/main" id="{26446666-D26F-2A61-6ED1-40CE56768B60}"/>
              </a:ext>
            </a:extLst>
          </p:cNvPr>
          <p:cNvSpPr>
            <a:spLocks noGrp="1"/>
          </p:cNvSpPr>
          <p:nvPr>
            <p:ph sz="half" idx="2"/>
          </p:nvPr>
        </p:nvSpPr>
        <p:spPr>
          <a:ln>
            <a:noFill/>
          </a:ln>
        </p:spPr>
        <p:txBody>
          <a:bodyPr vert="horz" lIns="91440" tIns="45720" rIns="91440" bIns="45720" rtlCol="0" anchor="t">
            <a:normAutofit/>
          </a:bodyPr>
          <a:lstStyle/>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51682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9FBC0-F280-12C8-5017-C0E60C60875D}"/>
              </a:ext>
            </a:extLst>
          </p:cNvPr>
          <p:cNvSpPr>
            <a:spLocks noGrp="1"/>
          </p:cNvSpPr>
          <p:nvPr>
            <p:ph type="title"/>
          </p:nvPr>
        </p:nvSpPr>
        <p:spPr>
          <a:xfrm>
            <a:off x="565150" y="2485898"/>
            <a:ext cx="3608387" cy="3395472"/>
          </a:xfrm>
        </p:spPr>
        <p:txBody>
          <a:bodyPr anchor="b">
            <a:normAutofit/>
          </a:bodyPr>
          <a:lstStyle/>
          <a:p>
            <a:r>
              <a:rPr lang="en-US"/>
              <a:t>Key Challenges </a:t>
            </a:r>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2A85829-4C11-EFF6-E847-810013A50BF1}"/>
              </a:ext>
            </a:extLst>
          </p:cNvPr>
          <p:cNvGraphicFramePr>
            <a:graphicFrameLocks noGrp="1"/>
          </p:cNvGraphicFramePr>
          <p:nvPr>
            <p:ph idx="1"/>
            <p:extLst>
              <p:ext uri="{D42A27DB-BD31-4B8C-83A1-F6EECF244321}">
                <p14:modId xmlns:p14="http://schemas.microsoft.com/office/powerpoint/2010/main" val="1274059761"/>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32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PunchcardVTI</vt:lpstr>
      <vt:lpstr>Arabic Sign Language Recognition System</vt:lpstr>
      <vt:lpstr>Computer Science &amp; Engineering dpt.</vt:lpstr>
      <vt:lpstr>Content</vt:lpstr>
      <vt:lpstr>Content</vt:lpstr>
      <vt:lpstr>Introduction</vt:lpstr>
      <vt:lpstr>Background </vt:lpstr>
      <vt:lpstr>Background</vt:lpstr>
      <vt:lpstr>Problem Statement </vt:lpstr>
      <vt:lpstr>Key Challenges </vt:lpstr>
      <vt:lpstr>Previous Work</vt:lpstr>
      <vt:lpstr>CNN-Based </vt:lpstr>
      <vt:lpstr>CNN-Based</vt:lpstr>
      <vt:lpstr>Vision  Transformer (ViT)</vt:lpstr>
      <vt:lpstr>Vision Transformer (ViT) </vt:lpstr>
      <vt:lpstr>Vision Transformers (ViT)</vt:lpstr>
      <vt:lpstr>Vision Transformers (ViT) </vt:lpstr>
      <vt:lpstr>Hybrid CNN-RNN</vt:lpstr>
      <vt:lpstr>Hybrid CNN-RNN </vt:lpstr>
      <vt:lpstr>Light Mobile Models</vt:lpstr>
      <vt:lpstr>Light Mobile Models </vt:lpstr>
      <vt:lpstr>Limitations of Existing Models </vt:lpstr>
      <vt:lpstr>Theoretical Foundations</vt:lpstr>
      <vt:lpstr>MediaPipe Framework</vt:lpstr>
      <vt:lpstr>Key Points</vt:lpstr>
      <vt:lpstr>Hand perception pipeline overview</vt:lpstr>
      <vt:lpstr>Artificial Neural Network</vt:lpstr>
      <vt:lpstr>Flutter &amp; Dart</vt:lpstr>
      <vt:lpstr>PowerPoint Presentation</vt:lpstr>
      <vt:lpstr>Proposed Model</vt:lpstr>
      <vt:lpstr>Overview</vt:lpstr>
      <vt:lpstr>Data Preprocessing</vt:lpstr>
      <vt:lpstr>Data Preprocessing</vt:lpstr>
      <vt:lpstr>Data Preprocessing</vt:lpstr>
      <vt:lpstr>Data Preprocessing</vt:lpstr>
      <vt:lpstr>Model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1078</cp:revision>
  <dcterms:created xsi:type="dcterms:W3CDTF">2025-07-09T14:12:49Z</dcterms:created>
  <dcterms:modified xsi:type="dcterms:W3CDTF">2025-07-11T11:05:27Z</dcterms:modified>
</cp:coreProperties>
</file>